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90" r:id="rId2"/>
    <p:sldId id="291" r:id="rId3"/>
    <p:sldId id="302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45200"/>
    <a:srgbClr val="941100"/>
    <a:srgbClr val="FF2600"/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3"/>
    <p:restoredTop sz="78634"/>
  </p:normalViewPr>
  <p:slideViewPr>
    <p:cSldViewPr snapToGrid="0">
      <p:cViewPr varScale="1">
        <p:scale>
          <a:sx n="87" d="100"/>
          <a:sy n="87" d="100"/>
        </p:scale>
        <p:origin x="18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2534E-6D87-3E4C-9ACB-B41A18D38963}" type="datetimeFigureOut">
              <a:rPr lang="de-DE" smtClean="0"/>
              <a:t>14.03.25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E121F-665C-4944-802D-F451FCB29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4740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EFDB0-707B-87DE-2DC9-F2201BC7F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6EE7EC2-CC75-3C63-6946-16FF7325F9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4CB98DA-77C5-F0ED-F1B9-832844C0CA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2C08FFA-DB70-C231-3FAE-9EF42E52F3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E121F-665C-4944-802D-F451FCB29D54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6818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E121F-665C-4944-802D-F451FCB29D54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3759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E60FA-6A76-FF8C-B285-3E310BD8BB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AD61171-2603-8174-7BCA-EF7ED1E9E4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1749644-5A25-DCAA-2973-FB05887498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Reichserntedankfeste an der Schwelle von Etablierungsphase zu Zweitem Weltkrieg: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de-DE" dirty="0"/>
              <a:t>1933-1937: Einschwören der Teilnehmenden auf den Führer, den Krieg und die eigene Überlegenheit inkl. deren Zurschaustellung bei den Wehrmachtsübungen während der Reichserntedankfeste.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de-DE" dirty="0"/>
              <a:t>1938 wurde das Reichserntedankfest kurz vorher abgesagt, da die Züge für den „Anschluss“ des Sudetenlandes gebraucht wurden.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de-DE" dirty="0"/>
              <a:t>1939 fand kein Reichserntedankfest mehr statt, da der Krieg bereits begonnen hatte.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4B8E5A3-E812-C81B-7C8B-4067786C73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E121F-665C-4944-802D-F451FCB29D54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8027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945FCD5B-06A5-299B-EC3A-B972AFC291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7" b="30027"/>
          <a:stretch/>
        </p:blipFill>
        <p:spPr>
          <a:xfrm>
            <a:off x="6096000" y="0"/>
            <a:ext cx="6096000" cy="2169994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02E3433E-C74B-F512-254B-57C5FFBE69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b="46782"/>
          <a:stretch/>
        </p:blipFill>
        <p:spPr>
          <a:xfrm>
            <a:off x="0" y="1"/>
            <a:ext cx="6096000" cy="2169994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29755A75-EC26-8F65-FF3C-AA012145E083}"/>
              </a:ext>
            </a:extLst>
          </p:cNvPr>
          <p:cNvSpPr txBox="1"/>
          <p:nvPr userDrawn="1"/>
        </p:nvSpPr>
        <p:spPr>
          <a:xfrm>
            <a:off x="1945672" y="1923773"/>
            <a:ext cx="7615452" cy="246221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dirty="0">
                <a:solidFill>
                  <a:schemeClr val="accent4"/>
                </a:solidFill>
              </a:rPr>
              <a:t>Aufgenommen 1937. Bayerische Staatsbibliothek München, Bildarchiv. ⎹   Aufgenommen 2021. Sammlung </a:t>
            </a:r>
            <a:r>
              <a:rPr lang="de-DE" sz="1000" dirty="0" err="1">
                <a:solidFill>
                  <a:schemeClr val="accent4"/>
                </a:solidFill>
              </a:rPr>
              <a:t>Gelderblom</a:t>
            </a:r>
            <a:r>
              <a:rPr lang="de-DE" sz="1000" dirty="0">
                <a:solidFill>
                  <a:schemeClr val="accent4"/>
                </a:solidFill>
              </a:rPr>
              <a:t>. 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7340A12-43EC-0688-DAB6-C2A0A14AA92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191686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Veranstaltung/Anlass⎹ Ort ⎹ Datum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62412740-5F65-94BB-F174-6645885D65CF}"/>
              </a:ext>
            </a:extLst>
          </p:cNvPr>
          <p:cNvSpPr/>
          <p:nvPr userDrawn="1"/>
        </p:nvSpPr>
        <p:spPr>
          <a:xfrm>
            <a:off x="10668000" y="5808372"/>
            <a:ext cx="1524000" cy="1049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412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DD745E-AA3A-2195-1374-E43814C3A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841697F-5243-D54F-6CAF-85CC7ACD8E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333DC72-C25C-9077-9A47-82A21649F7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B936F221-C40F-4497-2D69-91C7E8308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151CBED-D215-61A9-A17B-B892A33F87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995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0E07CC-765E-2781-E04A-AE138ECEE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32200EB-2636-B2E0-7AD0-0A6CAC9AB2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0B5392B-7B84-A0D8-9C89-DDA26F7A9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A9330A9-8339-F310-5C6D-A44881DB20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437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7026D2-C0D7-9B82-24B4-90A5E365F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6" y="365125"/>
            <a:ext cx="9602273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A53BD7-397B-F618-4DC0-65D2046B8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526" y="1825625"/>
            <a:ext cx="9602274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ABFED000-6F5A-E297-4F86-88FDFBB29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75E0144-A18C-82E2-5CF8-0C25A69B4A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D7C1A36-2173-535C-8B4A-E33F5A3DE023}"/>
              </a:ext>
            </a:extLst>
          </p:cNvPr>
          <p:cNvPicPr>
            <a:picLocks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34700" r="51742"/>
          <a:stretch/>
        </p:blipFill>
        <p:spPr>
          <a:xfrm>
            <a:off x="0" y="0"/>
            <a:ext cx="1389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656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7026D2-C0D7-9B82-24B4-90A5E365F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6" y="365125"/>
            <a:ext cx="9602273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A53BD7-397B-F618-4DC0-65D2046B8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526" y="1825625"/>
            <a:ext cx="9602274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ABFED000-6F5A-E297-4F86-88FDFBB29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75E0144-A18C-82E2-5CF8-0C25A69B4A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A071051-9D88-DDE5-4FAA-0610E0E1C96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35000" r="51301"/>
          <a:stretch/>
        </p:blipFill>
        <p:spPr>
          <a:xfrm>
            <a:off x="1" y="0"/>
            <a:ext cx="13917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761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D26FAF-ABD8-30B6-BD61-21E1C3D91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3D7D4F6-1B9E-75AF-686C-5D6E0E9BC8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6850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20EDA0-455A-9664-38AA-90E3DCAF4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483337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942661C-6755-8455-21DA-51E3C12A3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76400" y="1943837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8513777-99D9-9D6B-E3C0-931E69661F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10400" y="1943837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04267F07-496A-2FD8-5D49-8A1C20A33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514C271-26CA-DE15-DAE0-7C0F40FA29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553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3F088B-1B84-D0BF-47AE-BDA026625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7067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C8D444C-CD70-C742-F4DD-4C8F2DC52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67067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46B0CA5-DD55-D3B1-449D-C98CD6421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67067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10B0D33-5F10-215D-6A6B-3747306567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9479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D8FAE67-9A11-2EA9-7B45-7A267E385B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099479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" name="Fußzeilenplatzhalter 4">
            <a:extLst>
              <a:ext uri="{FF2B5EF4-FFF2-40B4-BE49-F238E27FC236}">
                <a16:creationId xmlns:a16="http://schemas.microsoft.com/office/drawing/2014/main" id="{C503EF4F-251C-3040-CC13-A0DB95A96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1B6A295-D52D-FDCA-FE23-D4A0F21BB4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45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60F2DA-BD72-E8D4-DAEA-289410827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6" y="365125"/>
            <a:ext cx="9602273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F4F4D8F5-1BCF-ADCA-F96A-4A84081B9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ADC15A1-9FC3-3648-8A34-F287BE247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12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6A524D-7105-C3CF-B21B-B51715A2C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FCC5B1F-5A5F-EC09-03E5-68852E9E3D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598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F2F714-EED4-16F0-B563-8C33016C1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470079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9861381-6D59-9A6B-FFF1-B5AE3228E7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9800" y="1000304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86E1CA5-77DD-CC7B-DC17-F91249C015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6400" y="2070279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6B84DF7A-EAC0-438F-5A3E-7EC679EE2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AECA2BC7-5C19-7DEA-6294-52BBF2CFBD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382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0958DF8-095A-3014-6BE7-E05CF78B1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100FA96-95CA-7309-038F-45993973A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FB1F92B-0AB6-3A90-A5F3-D9D0445FEB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>
                <a:solidFill>
                  <a:schemeClr val="accent3"/>
                </a:solidFill>
              </a:rPr>
              <a:t>Dokumentations- und Lernort </a:t>
            </a:r>
            <a:r>
              <a:rPr lang="de-DE" dirty="0" err="1">
                <a:solidFill>
                  <a:schemeClr val="accent3"/>
                </a:solidFill>
              </a:rPr>
              <a:t>Bückeberg</a:t>
            </a:r>
            <a:endParaRPr lang="de-DE" dirty="0">
              <a:solidFill>
                <a:schemeClr val="accent3"/>
              </a:solidFill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0897A999-6EB3-A290-7700-A9219BD6432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307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CA5DD-A8E9-D564-AA34-3907A13B0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73AB6C-89B6-20B5-C044-E185518DE4E5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90788" y="2665925"/>
            <a:ext cx="10410423" cy="1236373"/>
          </a:xfrm>
        </p:spPr>
        <p:txBody>
          <a:bodyPr>
            <a:normAutofit/>
          </a:bodyPr>
          <a:lstStyle/>
          <a:p>
            <a:pPr indent="457200" algn="ctr"/>
            <a:br>
              <a:rPr lang="de-DE" sz="2700" dirty="0">
                <a:effectLst/>
                <a:latin typeface="Helvetica Neue" panose="02000503000000020004" pitchFamily="2" charset="0"/>
              </a:rPr>
            </a:br>
            <a:br>
              <a:rPr lang="de-DE" sz="2700" dirty="0">
                <a:effectLst/>
                <a:latin typeface="Helvetica Neue" panose="02000503000000020004" pitchFamily="2" charset="0"/>
              </a:rPr>
            </a:br>
            <a:r>
              <a:rPr lang="de-DE" sz="27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Aus Massenspektakel wird Ernstfall:</a:t>
            </a:r>
            <a:endParaRPr lang="de-DE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4AD3823-621D-B02C-E637-E343113EDC7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24000" y="5191686"/>
            <a:ext cx="9144000" cy="165576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000" dirty="0">
                <a:solidFill>
                  <a:schemeClr val="accent4"/>
                </a:solidFill>
              </a:rPr>
              <a:t>Datum</a:t>
            </a:r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9C24392-114A-6066-5D34-85448245BACE}"/>
              </a:ext>
            </a:extLst>
          </p:cNvPr>
          <p:cNvSpPr txBox="1"/>
          <p:nvPr/>
        </p:nvSpPr>
        <p:spPr>
          <a:xfrm>
            <a:off x="890788" y="3902298"/>
            <a:ext cx="10410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der 2. Weltkrieg </a:t>
            </a:r>
          </a:p>
        </p:txBody>
      </p:sp>
    </p:spTree>
    <p:extLst>
      <p:ext uri="{BB962C8B-B14F-4D97-AF65-F5344CB8AC3E}">
        <p14:creationId xmlns:p14="http://schemas.microsoft.com/office/powerpoint/2010/main" val="1827188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8DA95A-6812-9A1F-CB90-DCD70DFD2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Leitfragen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D2BE30-0837-4E4B-6D25-EFBBCBC9DA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de-DE" dirty="0"/>
              <a:t>Wie wirkt der Text auf euch?</a:t>
            </a:r>
          </a:p>
          <a:p>
            <a:pPr>
              <a:buFont typeface="Wingdings" pitchFamily="2" charset="2"/>
              <a:buChar char="§"/>
            </a:pPr>
            <a:r>
              <a:rPr lang="de-DE" dirty="0"/>
              <a:t>Worum geht es in dem Text?</a:t>
            </a:r>
          </a:p>
          <a:p>
            <a:pPr lvl="1">
              <a:buFont typeface="Wingdings" pitchFamily="2" charset="2"/>
              <a:buChar char="§"/>
            </a:pPr>
            <a:r>
              <a:rPr lang="de-DE" dirty="0"/>
              <a:t>Wie beschreibt Adolf Hitler den Zusammenhang von Reichserntedankfest und Krieg?</a:t>
            </a:r>
          </a:p>
          <a:p>
            <a:pPr>
              <a:buFont typeface="Wingdings" pitchFamily="2" charset="2"/>
              <a:buChar char="§"/>
            </a:pPr>
            <a:r>
              <a:rPr lang="de-DE" dirty="0"/>
              <a:t>Was ist laut der Rede der Zweck der Reichserntedankfeste?</a:t>
            </a:r>
          </a:p>
          <a:p>
            <a:pPr>
              <a:buFont typeface="Wingdings" pitchFamily="2" charset="2"/>
              <a:buChar char="§"/>
            </a:pPr>
            <a:r>
              <a:rPr lang="de-DE" dirty="0"/>
              <a:t>Warum könnte es Krieg geben? </a:t>
            </a:r>
          </a:p>
          <a:p>
            <a:pPr lvl="1">
              <a:buFont typeface="Wingdings" pitchFamily="2" charset="2"/>
              <a:buChar char="§"/>
            </a:pPr>
            <a:r>
              <a:rPr lang="de-DE" dirty="0"/>
              <a:t>Wäre dieser Krieg laut Adolf Hitler gerechtfertigt? Falls ja, warum bzw. in welchen Fällen? Falls nein, warum nicht?</a:t>
            </a:r>
          </a:p>
          <a:p>
            <a:pPr>
              <a:buFont typeface="Wingdings" pitchFamily="2" charset="2"/>
              <a:buChar char="§"/>
            </a:pPr>
            <a:r>
              <a:rPr lang="de-DE" dirty="0"/>
              <a:t>Gegen wen könnte es Krieg geben?</a:t>
            </a:r>
          </a:p>
          <a:p>
            <a:pPr>
              <a:buFont typeface="Wingdings" pitchFamily="2" charset="2"/>
              <a:buChar char="§"/>
            </a:pPr>
            <a:r>
              <a:rPr lang="de-DE" i="1" dirty="0"/>
              <a:t>Mit welcher Art von Quelle haben wir es zu tun? Was bedeutet das für ihre Aussagekraft?</a:t>
            </a:r>
          </a:p>
          <a:p>
            <a:pPr>
              <a:buFont typeface="Wingdings" pitchFamily="2" charset="2"/>
              <a:buChar char="§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45579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29598-6C7B-FDE6-E9E7-C6FC9B4D4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806EB1D-63B5-FDD0-EF8C-EC7948A6C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Der Beginn des 2. Weltkrieges</a:t>
            </a:r>
            <a:br>
              <a:rPr lang="de-DE" dirty="0"/>
            </a:br>
            <a:endParaRPr lang="de-DE" dirty="0"/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172C6BBE-594A-C731-C172-C068B251D36D}"/>
              </a:ext>
            </a:extLst>
          </p:cNvPr>
          <p:cNvGrpSpPr/>
          <p:nvPr/>
        </p:nvGrpSpPr>
        <p:grpSpPr>
          <a:xfrm>
            <a:off x="1368706" y="4544595"/>
            <a:ext cx="10101540" cy="992797"/>
            <a:chOff x="2090460" y="3776373"/>
            <a:chExt cx="10101540" cy="992797"/>
          </a:xfrm>
        </p:grpSpPr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D9EE3A5F-12AD-FC09-603C-9FEBD97C479E}"/>
                </a:ext>
              </a:extLst>
            </p:cNvPr>
            <p:cNvCxnSpPr>
              <a:cxnSpLocks/>
            </p:cNvCxnSpPr>
            <p:nvPr/>
          </p:nvCxnSpPr>
          <p:spPr>
            <a:xfrm>
              <a:off x="2221693" y="4117567"/>
              <a:ext cx="9970307" cy="0"/>
            </a:xfrm>
            <a:prstGeom prst="straightConnector1">
              <a:avLst/>
            </a:prstGeom>
            <a:ln w="57150">
              <a:solidFill>
                <a:schemeClr val="accent6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10">
              <a:extLst>
                <a:ext uri="{FF2B5EF4-FFF2-40B4-BE49-F238E27FC236}">
                  <a16:creationId xmlns:a16="http://schemas.microsoft.com/office/drawing/2014/main" id="{D323A411-2145-56DF-6306-E9B673856A9F}"/>
                </a:ext>
              </a:extLst>
            </p:cNvPr>
            <p:cNvCxnSpPr>
              <a:cxnSpLocks/>
            </p:cNvCxnSpPr>
            <p:nvPr/>
          </p:nvCxnSpPr>
          <p:spPr>
            <a:xfrm>
              <a:off x="2369430" y="3809784"/>
              <a:ext cx="0" cy="682388"/>
            </a:xfrm>
            <a:prstGeom prst="line">
              <a:avLst/>
            </a:prstGeom>
            <a:ln w="57150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11">
              <a:extLst>
                <a:ext uri="{FF2B5EF4-FFF2-40B4-BE49-F238E27FC236}">
                  <a16:creationId xmlns:a16="http://schemas.microsoft.com/office/drawing/2014/main" id="{03DF4DDB-1AEA-077D-CADC-8948081095DE}"/>
                </a:ext>
              </a:extLst>
            </p:cNvPr>
            <p:cNvCxnSpPr/>
            <p:nvPr/>
          </p:nvCxnSpPr>
          <p:spPr>
            <a:xfrm>
              <a:off x="4955090" y="3809784"/>
              <a:ext cx="0" cy="682388"/>
            </a:xfrm>
            <a:prstGeom prst="line">
              <a:avLst/>
            </a:prstGeom>
            <a:ln w="57150"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2">
              <a:extLst>
                <a:ext uri="{FF2B5EF4-FFF2-40B4-BE49-F238E27FC236}">
                  <a16:creationId xmlns:a16="http://schemas.microsoft.com/office/drawing/2014/main" id="{8DFE34DB-6BDA-29E7-3BA7-9F363C1ACF00}"/>
                </a:ext>
              </a:extLst>
            </p:cNvPr>
            <p:cNvCxnSpPr/>
            <p:nvPr/>
          </p:nvCxnSpPr>
          <p:spPr>
            <a:xfrm>
              <a:off x="8071593" y="3792360"/>
              <a:ext cx="0" cy="682388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14">
              <a:extLst>
                <a:ext uri="{FF2B5EF4-FFF2-40B4-BE49-F238E27FC236}">
                  <a16:creationId xmlns:a16="http://schemas.microsoft.com/office/drawing/2014/main" id="{85BBA28A-1255-D6F4-6C86-AD55915E70BA}"/>
                </a:ext>
              </a:extLst>
            </p:cNvPr>
            <p:cNvCxnSpPr/>
            <p:nvPr/>
          </p:nvCxnSpPr>
          <p:spPr>
            <a:xfrm>
              <a:off x="11148718" y="3776373"/>
              <a:ext cx="0" cy="682388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4F9DA177-05F3-7D62-0E00-CDB98FF6CF4E}"/>
                </a:ext>
              </a:extLst>
            </p:cNvPr>
            <p:cNvSpPr txBox="1"/>
            <p:nvPr/>
          </p:nvSpPr>
          <p:spPr>
            <a:xfrm>
              <a:off x="2090460" y="4492171"/>
              <a:ext cx="557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b="1" dirty="0">
                  <a:solidFill>
                    <a:schemeClr val="accent3"/>
                  </a:solidFill>
                </a:rPr>
                <a:t>1930</a:t>
              </a:r>
            </a:p>
          </p:txBody>
        </p: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3FA6AD2D-AC02-6362-2106-ADE35A4947A1}"/>
                </a:ext>
              </a:extLst>
            </p:cNvPr>
            <p:cNvSpPr txBox="1"/>
            <p:nvPr/>
          </p:nvSpPr>
          <p:spPr>
            <a:xfrm>
              <a:off x="4714867" y="4492171"/>
              <a:ext cx="557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b="1" dirty="0"/>
                <a:t>1935</a:t>
              </a:r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8C7695C6-E843-D1B1-F767-4F8C9A076AAD}"/>
                </a:ext>
              </a:extLst>
            </p:cNvPr>
            <p:cNvSpPr txBox="1"/>
            <p:nvPr/>
          </p:nvSpPr>
          <p:spPr>
            <a:xfrm>
              <a:off x="7829059" y="4474746"/>
              <a:ext cx="557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b="1" dirty="0">
                  <a:solidFill>
                    <a:srgbClr val="C00000"/>
                  </a:solidFill>
                </a:rPr>
                <a:t>1940</a:t>
              </a: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1173E3E4-F727-8C2C-AA79-D5A8CD8C1EF5}"/>
                </a:ext>
              </a:extLst>
            </p:cNvPr>
            <p:cNvSpPr txBox="1"/>
            <p:nvPr/>
          </p:nvSpPr>
          <p:spPr>
            <a:xfrm>
              <a:off x="10869748" y="4458758"/>
              <a:ext cx="557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b="1" dirty="0">
                  <a:solidFill>
                    <a:srgbClr val="C00000"/>
                  </a:solidFill>
                </a:rPr>
                <a:t>1945</a:t>
              </a:r>
            </a:p>
          </p:txBody>
        </p:sp>
      </p:grpSp>
      <p:sp>
        <p:nvSpPr>
          <p:cNvPr id="47" name="Textfeld 46">
            <a:extLst>
              <a:ext uri="{FF2B5EF4-FFF2-40B4-BE49-F238E27FC236}">
                <a16:creationId xmlns:a16="http://schemas.microsoft.com/office/drawing/2014/main" id="{B20ADF86-A19F-DF09-CAA1-8D90C6AC0827}"/>
              </a:ext>
            </a:extLst>
          </p:cNvPr>
          <p:cNvSpPr txBox="1"/>
          <p:nvPr/>
        </p:nvSpPr>
        <p:spPr>
          <a:xfrm>
            <a:off x="4710766" y="1675496"/>
            <a:ext cx="159652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400" b="1" dirty="0"/>
              <a:t>12.03.1938</a:t>
            </a:r>
          </a:p>
          <a:p>
            <a:pPr algn="r"/>
            <a:r>
              <a:rPr lang="de-DE" sz="1200" dirty="0"/>
              <a:t>Anschluss Österreichs ans Deutsche Reich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76815D4B-8F58-AF27-9557-8941592C562D}"/>
              </a:ext>
            </a:extLst>
          </p:cNvPr>
          <p:cNvSpPr txBox="1"/>
          <p:nvPr/>
        </p:nvSpPr>
        <p:spPr>
          <a:xfrm>
            <a:off x="4519633" y="2570172"/>
            <a:ext cx="18173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400" b="1" dirty="0"/>
              <a:t>29.09.1938</a:t>
            </a:r>
          </a:p>
          <a:p>
            <a:pPr algn="r"/>
            <a:r>
              <a:rPr lang="de-DE" sz="1200" dirty="0"/>
              <a:t>Annexion des Sudetenlandes (Teil des heutigen Tschechiens)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72353C3D-319D-B5CC-848D-9FB417542BAA}"/>
              </a:ext>
            </a:extLst>
          </p:cNvPr>
          <p:cNvSpPr txBox="1"/>
          <p:nvPr/>
        </p:nvSpPr>
        <p:spPr>
          <a:xfrm>
            <a:off x="6391890" y="1675937"/>
            <a:ext cx="2103414" cy="6771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400" b="1" dirty="0"/>
              <a:t>23.8.1939</a:t>
            </a:r>
          </a:p>
          <a:p>
            <a:r>
              <a:rPr lang="de-DE" sz="1200" dirty="0"/>
              <a:t>„Hitler-Stalin-Pakt“</a:t>
            </a:r>
          </a:p>
          <a:p>
            <a:r>
              <a:rPr lang="de-DE" sz="12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Nichtangriffspakt</a:t>
            </a:r>
            <a:r>
              <a:rPr lang="de-DE" sz="1200" dirty="0"/>
              <a:t> </a:t>
            </a:r>
          </a:p>
        </p:txBody>
      </p:sp>
      <p:cxnSp>
        <p:nvCxnSpPr>
          <p:cNvPr id="70" name="Gerade Verbindung 69">
            <a:extLst>
              <a:ext uri="{FF2B5EF4-FFF2-40B4-BE49-F238E27FC236}">
                <a16:creationId xmlns:a16="http://schemas.microsoft.com/office/drawing/2014/main" id="{C763138C-005B-D04D-116E-BB32DA7E4AF4}"/>
              </a:ext>
            </a:extLst>
          </p:cNvPr>
          <p:cNvCxnSpPr>
            <a:cxnSpLocks/>
          </p:cNvCxnSpPr>
          <p:nvPr/>
        </p:nvCxnSpPr>
        <p:spPr>
          <a:xfrm>
            <a:off x="1499939" y="4885789"/>
            <a:ext cx="1275020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Gerade Verbindung mit Pfeil 79">
            <a:extLst>
              <a:ext uri="{FF2B5EF4-FFF2-40B4-BE49-F238E27FC236}">
                <a16:creationId xmlns:a16="http://schemas.microsoft.com/office/drawing/2014/main" id="{1D284D9B-77E1-FE6F-A48F-DEB956D97165}"/>
              </a:ext>
            </a:extLst>
          </p:cNvPr>
          <p:cNvCxnSpPr>
            <a:cxnSpLocks/>
          </p:cNvCxnSpPr>
          <p:nvPr/>
        </p:nvCxnSpPr>
        <p:spPr>
          <a:xfrm>
            <a:off x="6896746" y="4885789"/>
            <a:ext cx="3530218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Textfeld 88">
            <a:extLst>
              <a:ext uri="{FF2B5EF4-FFF2-40B4-BE49-F238E27FC236}">
                <a16:creationId xmlns:a16="http://schemas.microsoft.com/office/drawing/2014/main" id="{3EE0D2E1-94A3-F47C-7BAF-5B1028199AB3}"/>
              </a:ext>
            </a:extLst>
          </p:cNvPr>
          <p:cNvSpPr txBox="1"/>
          <p:nvPr/>
        </p:nvSpPr>
        <p:spPr>
          <a:xfrm>
            <a:off x="6896746" y="4243598"/>
            <a:ext cx="4022635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>
                <a:solidFill>
                  <a:srgbClr val="C00000"/>
                </a:solidFill>
              </a:rPr>
              <a:t>Zweiter Weltkrieg (1939–1945)</a:t>
            </a:r>
          </a:p>
        </p:txBody>
      </p:sp>
      <p:sp>
        <p:nvSpPr>
          <p:cNvPr id="88" name="Textfeld 87">
            <a:extLst>
              <a:ext uri="{FF2B5EF4-FFF2-40B4-BE49-F238E27FC236}">
                <a16:creationId xmlns:a16="http://schemas.microsoft.com/office/drawing/2014/main" id="{546D749C-8F92-37F7-AE30-3AEA771C8825}"/>
              </a:ext>
            </a:extLst>
          </p:cNvPr>
          <p:cNvSpPr txBox="1"/>
          <p:nvPr/>
        </p:nvSpPr>
        <p:spPr>
          <a:xfrm>
            <a:off x="3970799" y="4236390"/>
            <a:ext cx="3677516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>
                <a:solidFill>
                  <a:schemeClr val="accent6"/>
                </a:solidFill>
              </a:rPr>
              <a:t>Etablierung NS-Herrschaft (1933–1939)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729FF53F-1A2C-D580-F690-6C83BFBAD15B}"/>
              </a:ext>
            </a:extLst>
          </p:cNvPr>
          <p:cNvSpPr txBox="1"/>
          <p:nvPr/>
        </p:nvSpPr>
        <p:spPr>
          <a:xfrm>
            <a:off x="2651797" y="5701088"/>
            <a:ext cx="336803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2"/>
                </a:solidFill>
              </a:rPr>
              <a:t>Reichserntedankfeste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7EAFB4AD-F3EB-9103-FAE1-95BA537A346C}"/>
              </a:ext>
            </a:extLst>
          </p:cNvPr>
          <p:cNvSpPr txBox="1"/>
          <p:nvPr/>
        </p:nvSpPr>
        <p:spPr>
          <a:xfrm>
            <a:off x="6347000" y="2397654"/>
            <a:ext cx="2103414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rgbClr val="C00000"/>
                </a:solidFill>
              </a:rPr>
              <a:t>1.9.1939</a:t>
            </a:r>
          </a:p>
          <a:p>
            <a:r>
              <a:rPr lang="de-DE" sz="1200" dirty="0">
                <a:solidFill>
                  <a:srgbClr val="C00000"/>
                </a:solidFill>
              </a:rPr>
              <a:t>Einmarsch in Polen </a:t>
            </a:r>
          </a:p>
          <a:p>
            <a:r>
              <a:rPr lang="de-DE" sz="12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</a:t>
            </a:r>
            <a:r>
              <a:rPr lang="de-DE" sz="120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>
                <a:solidFill>
                  <a:srgbClr val="C00000"/>
                </a:solidFill>
              </a:rPr>
              <a:t>Beginn des Zweiten Weltkriegs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4B67AAE-A48B-9B19-6B4D-BCC20CBA2642}"/>
              </a:ext>
            </a:extLst>
          </p:cNvPr>
          <p:cNvSpPr txBox="1"/>
          <p:nvPr/>
        </p:nvSpPr>
        <p:spPr>
          <a:xfrm>
            <a:off x="7690825" y="3137032"/>
            <a:ext cx="2273623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sz="1400" b="1" dirty="0">
                <a:solidFill>
                  <a:srgbClr val="C00000"/>
                </a:solidFill>
              </a:rPr>
              <a:t>27.01.1945</a:t>
            </a:r>
          </a:p>
          <a:p>
            <a:pPr algn="r"/>
            <a:r>
              <a:rPr lang="de-DE" sz="1200" dirty="0">
                <a:solidFill>
                  <a:srgbClr val="C00000"/>
                </a:solidFill>
              </a:rPr>
              <a:t>Befreiung des Konzentrations- und Vernichtungslagers Auschwitz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66EF22B-2F64-C46B-77B5-FB2F2E481479}"/>
              </a:ext>
            </a:extLst>
          </p:cNvPr>
          <p:cNvSpPr txBox="1"/>
          <p:nvPr/>
        </p:nvSpPr>
        <p:spPr>
          <a:xfrm>
            <a:off x="9893796" y="1693977"/>
            <a:ext cx="1596529" cy="12311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rgbClr val="C00000"/>
                </a:solidFill>
              </a:rPr>
              <a:t>8.05.1945</a:t>
            </a:r>
          </a:p>
          <a:p>
            <a:r>
              <a:rPr lang="de-DE" sz="1200" dirty="0">
                <a:solidFill>
                  <a:srgbClr val="C00000"/>
                </a:solidFill>
              </a:rPr>
              <a:t>Bedingungslose Kapitulation der Wehrmacht </a:t>
            </a:r>
            <a:r>
              <a:rPr lang="de-DE" sz="12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 Ende </a:t>
            </a:r>
            <a:r>
              <a:rPr lang="de-DE" sz="1200" dirty="0">
                <a:solidFill>
                  <a:srgbClr val="C00000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des Zweiten Weltkriegs</a:t>
            </a:r>
            <a:endParaRPr lang="de-DE" sz="1200" dirty="0">
              <a:solidFill>
                <a:srgbClr val="C00000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241B300-3371-6F0A-6876-9E35F0FB9C8C}"/>
              </a:ext>
            </a:extLst>
          </p:cNvPr>
          <p:cNvSpPr txBox="1"/>
          <p:nvPr/>
        </p:nvSpPr>
        <p:spPr>
          <a:xfrm>
            <a:off x="6341321" y="3313988"/>
            <a:ext cx="1278852" cy="6771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rgbClr val="C00000"/>
                </a:solidFill>
              </a:rPr>
              <a:t>22.6.1940</a:t>
            </a:r>
          </a:p>
          <a:p>
            <a:r>
              <a:rPr lang="de-DE" sz="1200" dirty="0">
                <a:solidFill>
                  <a:srgbClr val="C00000"/>
                </a:solidFill>
              </a:rPr>
              <a:t>Einmarsch in die Sowjetunion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ADDBB4FF-30DF-BA37-3240-1EDEBA801E53}"/>
              </a:ext>
            </a:extLst>
          </p:cNvPr>
          <p:cNvSpPr txBox="1"/>
          <p:nvPr/>
        </p:nvSpPr>
        <p:spPr>
          <a:xfrm>
            <a:off x="8067815" y="1690482"/>
            <a:ext cx="1838345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sz="1400" b="1" dirty="0">
                <a:solidFill>
                  <a:srgbClr val="C00000"/>
                </a:solidFill>
              </a:rPr>
              <a:t>20.01.1942</a:t>
            </a:r>
          </a:p>
          <a:p>
            <a:pPr algn="r"/>
            <a:r>
              <a:rPr lang="de-DE" sz="1200" dirty="0">
                <a:solidFill>
                  <a:srgbClr val="C00000"/>
                </a:solidFill>
              </a:rPr>
              <a:t>Wannseekonferenz</a:t>
            </a:r>
          </a:p>
          <a:p>
            <a:pPr algn="r"/>
            <a:r>
              <a:rPr lang="de-DE" sz="12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</a:t>
            </a:r>
            <a:r>
              <a:rPr lang="de-DE" sz="120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>
                <a:solidFill>
                  <a:srgbClr val="C00000"/>
                </a:solidFill>
              </a:rPr>
              <a:t>Beschluss zur „Endlösung der Judenfrage“ (6 Millionen fielen dem </a:t>
            </a:r>
            <a:r>
              <a:rPr lang="de-DE" sz="1400" dirty="0">
                <a:solidFill>
                  <a:srgbClr val="C00000"/>
                </a:solidFill>
              </a:rPr>
              <a:t>Holocaust</a:t>
            </a:r>
            <a:r>
              <a:rPr lang="de-DE" sz="1200" dirty="0">
                <a:solidFill>
                  <a:srgbClr val="C00000"/>
                </a:solidFill>
              </a:rPr>
              <a:t> zum Opfer)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1D41B0F0-9528-9EAB-BBA1-3AC91B5393A5}"/>
              </a:ext>
            </a:extLst>
          </p:cNvPr>
          <p:cNvSpPr txBox="1"/>
          <p:nvPr/>
        </p:nvSpPr>
        <p:spPr>
          <a:xfrm>
            <a:off x="1628039" y="1673833"/>
            <a:ext cx="141215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400" b="1" dirty="0">
                <a:solidFill>
                  <a:schemeClr val="accent3"/>
                </a:solidFill>
              </a:rPr>
              <a:t>30.01.1933</a:t>
            </a:r>
          </a:p>
          <a:p>
            <a:pPr algn="r"/>
            <a:r>
              <a:rPr lang="de-DE" sz="1200" dirty="0">
                <a:solidFill>
                  <a:schemeClr val="accent3"/>
                </a:solidFill>
              </a:rPr>
              <a:t>Ernennung Adolf Hitlers zum Reichskanzler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71ACD26B-1A1A-2866-DEF6-DCE6735972CD}"/>
              </a:ext>
            </a:extLst>
          </p:cNvPr>
          <p:cNvSpPr txBox="1"/>
          <p:nvPr/>
        </p:nvSpPr>
        <p:spPr>
          <a:xfrm>
            <a:off x="3236437" y="1676112"/>
            <a:ext cx="159652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/>
              <a:t>7.03.1936</a:t>
            </a:r>
          </a:p>
          <a:p>
            <a:r>
              <a:rPr lang="de-DE" sz="1200" dirty="0"/>
              <a:t>Einmarsch ins entmilitarisierte Rheinland </a:t>
            </a:r>
            <a:r>
              <a:rPr lang="de-DE" sz="12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  <a:sym typeface="Symbol" pitchFamily="2" charset="2"/>
              </a:rPr>
              <a:t></a:t>
            </a:r>
            <a:r>
              <a:rPr lang="de-DE" sz="1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de-DE" sz="1200" dirty="0"/>
              <a:t>Verstoß Versailler Vertrag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6FCE2B91-63E7-A938-537A-88BF664D471D}"/>
              </a:ext>
            </a:extLst>
          </p:cNvPr>
          <p:cNvSpPr txBox="1"/>
          <p:nvPr/>
        </p:nvSpPr>
        <p:spPr>
          <a:xfrm>
            <a:off x="763640" y="4253307"/>
            <a:ext cx="402263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>
                <a:solidFill>
                  <a:schemeClr val="accent3"/>
                </a:solidFill>
              </a:rPr>
              <a:t>„Machtübernahme“ (1933)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6E9EDE64-866F-0B5A-834C-12BBDDE36CEB}"/>
              </a:ext>
            </a:extLst>
          </p:cNvPr>
          <p:cNvSpPr>
            <a:spLocks noChangeAspect="1"/>
          </p:cNvSpPr>
          <p:nvPr/>
        </p:nvSpPr>
        <p:spPr>
          <a:xfrm>
            <a:off x="3451295" y="4771260"/>
            <a:ext cx="240549" cy="261032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8AE8B29A-D787-8F5C-CCB0-3866AE4AC6BD}"/>
              </a:ext>
            </a:extLst>
          </p:cNvPr>
          <p:cNvSpPr>
            <a:spLocks noChangeAspect="1"/>
          </p:cNvSpPr>
          <p:nvPr/>
        </p:nvSpPr>
        <p:spPr>
          <a:xfrm>
            <a:off x="2722961" y="4735658"/>
            <a:ext cx="240549" cy="261032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BF497FB-BBE3-E428-DD47-EB7172CDF071}"/>
              </a:ext>
            </a:extLst>
          </p:cNvPr>
          <p:cNvSpPr>
            <a:spLocks noChangeAspect="1"/>
          </p:cNvSpPr>
          <p:nvPr/>
        </p:nvSpPr>
        <p:spPr>
          <a:xfrm>
            <a:off x="4088442" y="4742275"/>
            <a:ext cx="240549" cy="261032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060C5C7E-DE7B-2677-58EB-D8F825820AF7}"/>
              </a:ext>
            </a:extLst>
          </p:cNvPr>
          <p:cNvSpPr>
            <a:spLocks noChangeAspect="1"/>
          </p:cNvSpPr>
          <p:nvPr/>
        </p:nvSpPr>
        <p:spPr>
          <a:xfrm>
            <a:off x="4850371" y="4771260"/>
            <a:ext cx="240549" cy="261032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A0348AA5-23D0-0C60-0DF4-097E54AAEBD8}"/>
              </a:ext>
            </a:extLst>
          </p:cNvPr>
          <p:cNvSpPr>
            <a:spLocks noChangeAspect="1"/>
          </p:cNvSpPr>
          <p:nvPr/>
        </p:nvSpPr>
        <p:spPr>
          <a:xfrm>
            <a:off x="5539222" y="4783566"/>
            <a:ext cx="240549" cy="261032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A6F67278-B291-448A-03BE-7B02A09E4FAB}"/>
              </a:ext>
            </a:extLst>
          </p:cNvPr>
          <p:cNvSpPr>
            <a:spLocks noChangeAspect="1"/>
          </p:cNvSpPr>
          <p:nvPr/>
        </p:nvSpPr>
        <p:spPr>
          <a:xfrm flipH="1">
            <a:off x="6226726" y="4771261"/>
            <a:ext cx="240549" cy="26103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0104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Bückeberg Corporate Design">
      <a:dk1>
        <a:srgbClr val="000000"/>
      </a:dk1>
      <a:lt1>
        <a:srgbClr val="FFFFFF"/>
      </a:lt1>
      <a:dk2>
        <a:srgbClr val="0E2841"/>
      </a:dk2>
      <a:lt2>
        <a:srgbClr val="FFFFFF"/>
      </a:lt2>
      <a:accent1>
        <a:srgbClr val="91A87F"/>
      </a:accent1>
      <a:accent2>
        <a:srgbClr val="91A87F"/>
      </a:accent2>
      <a:accent3>
        <a:srgbClr val="868786"/>
      </a:accent3>
      <a:accent4>
        <a:srgbClr val="868786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</Words>
  <Application>Microsoft Macintosh PowerPoint</Application>
  <PresentationFormat>Breitbild</PresentationFormat>
  <Paragraphs>51</Paragraphs>
  <Slides>3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Aptos</vt:lpstr>
      <vt:lpstr>Arial</vt:lpstr>
      <vt:lpstr>Helvetica Neue</vt:lpstr>
      <vt:lpstr>Wingdings</vt:lpstr>
      <vt:lpstr>Office</vt:lpstr>
      <vt:lpstr>  Aus Massenspektakel wird Ernstfall:</vt:lpstr>
      <vt:lpstr>Leitfragen</vt:lpstr>
      <vt:lpstr>Der Beginn des 2. Weltkrieges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Hoffmann, Ann-Kathrin</dc:creator>
  <cp:lastModifiedBy>Hoffmann, Ann-Kathrin</cp:lastModifiedBy>
  <cp:revision>25</cp:revision>
  <dcterms:created xsi:type="dcterms:W3CDTF">2024-08-16T07:22:28Z</dcterms:created>
  <dcterms:modified xsi:type="dcterms:W3CDTF">2025-03-14T11:10:06Z</dcterms:modified>
</cp:coreProperties>
</file>