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90" r:id="rId2"/>
    <p:sldId id="291" r:id="rId3"/>
    <p:sldId id="292" r:id="rId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Variante 1" id="{B4B33C13-FBCC-F64D-A575-A19084B65DC2}">
          <p14:sldIdLst>
            <p14:sldId id="290"/>
            <p14:sldId id="291"/>
            <p14:sldId id="29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945200"/>
    <a:srgbClr val="941100"/>
    <a:srgbClr val="FF2600"/>
    <a:srgbClr val="FF7E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408"/>
    <p:restoredTop sz="78634"/>
  </p:normalViewPr>
  <p:slideViewPr>
    <p:cSldViewPr snapToGrid="0">
      <p:cViewPr varScale="1">
        <p:scale>
          <a:sx n="87" d="100"/>
          <a:sy n="87" d="100"/>
        </p:scale>
        <p:origin x="196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02534E-6D87-3E4C-9ACB-B41A18D38963}" type="datetimeFigureOut">
              <a:rPr lang="de-DE" smtClean="0"/>
              <a:t>13.03.25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7E121F-665C-4944-802D-F451FCB29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4740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EFDB0-707B-87DE-2DC9-F2201BC7F3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26EE7EC2-CC75-3C63-6946-16FF7325F9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4CB98DA-77C5-F0ED-F1B9-832844C0CA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2C08FFA-DB70-C231-3FAE-9EF42E52F3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7E121F-665C-4944-802D-F451FCB29D54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6818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945FCD5B-06A5-299B-EC3A-B972AFC291F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27" b="30027"/>
          <a:stretch/>
        </p:blipFill>
        <p:spPr>
          <a:xfrm>
            <a:off x="6096000" y="0"/>
            <a:ext cx="6096000" cy="2169994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02E3433E-C74B-F512-254B-57C5FFBE696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b="46782"/>
          <a:stretch/>
        </p:blipFill>
        <p:spPr>
          <a:xfrm>
            <a:off x="0" y="1"/>
            <a:ext cx="6096000" cy="2169994"/>
          </a:xfrm>
          <a:prstGeom prst="rect">
            <a:avLst/>
          </a:prstGeom>
        </p:spPr>
      </p:pic>
      <p:sp>
        <p:nvSpPr>
          <p:cNvPr id="18" name="Textfeld 17">
            <a:extLst>
              <a:ext uri="{FF2B5EF4-FFF2-40B4-BE49-F238E27FC236}">
                <a16:creationId xmlns:a16="http://schemas.microsoft.com/office/drawing/2014/main" id="{29755A75-EC26-8F65-FF3C-AA012145E083}"/>
              </a:ext>
            </a:extLst>
          </p:cNvPr>
          <p:cNvSpPr txBox="1"/>
          <p:nvPr userDrawn="1"/>
        </p:nvSpPr>
        <p:spPr>
          <a:xfrm>
            <a:off x="1945672" y="1923773"/>
            <a:ext cx="7615452" cy="246221"/>
          </a:xfrm>
          <a:prstGeom prst="rect">
            <a:avLst/>
          </a:prstGeom>
          <a:solidFill>
            <a:schemeClr val="bg1">
              <a:alpha val="77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000" dirty="0">
                <a:solidFill>
                  <a:schemeClr val="accent4"/>
                </a:solidFill>
              </a:rPr>
              <a:t>Aufgenommen 1937. Bayerische Staatsbibliothek München, Bildarchiv. ⎹   Aufgenommen 2021. Sammlung </a:t>
            </a:r>
            <a:r>
              <a:rPr lang="de-DE" sz="1000" dirty="0" err="1">
                <a:solidFill>
                  <a:schemeClr val="accent4"/>
                </a:solidFill>
              </a:rPr>
              <a:t>Gelderblom</a:t>
            </a:r>
            <a:r>
              <a:rPr lang="de-DE" sz="1000" dirty="0">
                <a:solidFill>
                  <a:schemeClr val="accent4"/>
                </a:solidFill>
              </a:rPr>
              <a:t>. 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37340A12-43EC-0688-DAB6-C2A0A14AA92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5191686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Veranstaltung/Anlass⎹ Ort ⎹ Datum</a:t>
            </a: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62412740-5F65-94BB-F174-6645885D65CF}"/>
              </a:ext>
            </a:extLst>
          </p:cNvPr>
          <p:cNvSpPr/>
          <p:nvPr userDrawn="1"/>
        </p:nvSpPr>
        <p:spPr>
          <a:xfrm>
            <a:off x="10668000" y="5808372"/>
            <a:ext cx="1524000" cy="1049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4124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FDD745E-AA3A-2195-1374-E43814C3A8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A841697F-5243-D54F-6CAF-85CC7ACD8E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333DC72-C25C-9077-9A47-82A21649F7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Fußzeilenplatzhalter 4">
            <a:extLst>
              <a:ext uri="{FF2B5EF4-FFF2-40B4-BE49-F238E27FC236}">
                <a16:creationId xmlns:a16="http://schemas.microsoft.com/office/drawing/2014/main" id="{B936F221-C40F-4497-2D69-91C7E8308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5151CBED-D215-61A9-A17B-B892A33F870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995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0E07CC-765E-2781-E04A-AE138ECEEF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32200EB-2636-B2E0-7AD0-0A6CAC9AB2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0B5392B-7B84-A0D8-9C89-DDA26F7A9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FA9330A9-8339-F310-5C6D-A44881DB20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437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7026D2-C0D7-9B82-24B4-90A5E365F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1526" y="365125"/>
            <a:ext cx="9602273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5A53BD7-397B-F618-4DC0-65D2046B81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1526" y="1825625"/>
            <a:ext cx="9602274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Fußzeilenplatzhalter 4">
            <a:extLst>
              <a:ext uri="{FF2B5EF4-FFF2-40B4-BE49-F238E27FC236}">
                <a16:creationId xmlns:a16="http://schemas.microsoft.com/office/drawing/2014/main" id="{ABFED000-6F5A-E297-4F86-88FDFBB29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F75E0144-A18C-82E2-5CF8-0C25A69B4A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ED7C1A36-2173-535C-8B4A-E33F5A3DE023}"/>
              </a:ext>
            </a:extLst>
          </p:cNvPr>
          <p:cNvPicPr>
            <a:picLocks/>
          </p:cNvPicPr>
          <p:nvPr userDrawn="1"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l="34700" r="51742"/>
          <a:stretch/>
        </p:blipFill>
        <p:spPr>
          <a:xfrm>
            <a:off x="0" y="0"/>
            <a:ext cx="1389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656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7026D2-C0D7-9B82-24B4-90A5E365F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1526" y="365125"/>
            <a:ext cx="9602273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5A53BD7-397B-F618-4DC0-65D2046B81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1526" y="1825625"/>
            <a:ext cx="9602274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Fußzeilenplatzhalter 4">
            <a:extLst>
              <a:ext uri="{FF2B5EF4-FFF2-40B4-BE49-F238E27FC236}">
                <a16:creationId xmlns:a16="http://schemas.microsoft.com/office/drawing/2014/main" id="{ABFED000-6F5A-E297-4F86-88FDFBB29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F75E0144-A18C-82E2-5CF8-0C25A69B4A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4A071051-9D88-DDE5-4FAA-0610E0E1C96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l="35000" r="51301"/>
          <a:stretch/>
        </p:blipFill>
        <p:spPr>
          <a:xfrm>
            <a:off x="1" y="0"/>
            <a:ext cx="13917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761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D26FAF-ABD8-30B6-BD61-21E1C3D91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3D7D4F6-1B9E-75AF-686C-5D6E0E9BC8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6850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120EDA0-455A-9664-38AA-90E3DCAF42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483337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942661C-6755-8455-21DA-51E3C12A37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76400" y="1943837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8513777-99D9-9D6B-E3C0-931E69661F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010400" y="1943837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8" name="Fußzeilenplatzhalter 4">
            <a:extLst>
              <a:ext uri="{FF2B5EF4-FFF2-40B4-BE49-F238E27FC236}">
                <a16:creationId xmlns:a16="http://schemas.microsoft.com/office/drawing/2014/main" id="{04267F07-496A-2FD8-5D49-8A1C20A33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9514C271-26CA-DE15-DAE0-7C0F40FA29C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553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A3F088B-1B84-D0BF-47AE-BDA026625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7067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C8D444C-CD70-C742-F4DD-4C8F2DC521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67067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46B0CA5-DD55-D3B1-449D-C98CD6421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767067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10B0D33-5F10-215D-6A6B-3747306567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99479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9D8FAE67-9A11-2EA9-7B45-7A267E385B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099479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0" name="Fußzeilenplatzhalter 4">
            <a:extLst>
              <a:ext uri="{FF2B5EF4-FFF2-40B4-BE49-F238E27FC236}">
                <a16:creationId xmlns:a16="http://schemas.microsoft.com/office/drawing/2014/main" id="{C503EF4F-251C-3040-CC13-A0DB95A96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21B6A295-D52D-FDCA-FE23-D4A0F21BB4B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245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160F2DA-BD72-E8D4-DAEA-2894108274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1526" y="365125"/>
            <a:ext cx="9602273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F4F4D8F5-1BCF-ADCA-F96A-4A84081B9C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5ADC15A1-9FC3-3648-8A34-F287BE2473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128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B6A524D-7105-C3CF-B21B-B51715A2C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9FCC5B1F-5A5F-EC09-03E5-68852E9E3D0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598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F2F714-EED4-16F0-B563-8C33016C15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470079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9861381-6D59-9A6B-FFF1-B5AE3228E7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19800" y="1000304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86E1CA5-77DD-CC7B-DC17-F91249C015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676400" y="2070279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Fußzeilenplatzhalter 4">
            <a:extLst>
              <a:ext uri="{FF2B5EF4-FFF2-40B4-BE49-F238E27FC236}">
                <a16:creationId xmlns:a16="http://schemas.microsoft.com/office/drawing/2014/main" id="{6B84DF7A-EAC0-438F-5A3E-7EC679EE22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/>
              <a:t>Dokumentations- und Lernort </a:t>
            </a:r>
            <a:r>
              <a:rPr lang="de-DE" dirty="0" err="1"/>
              <a:t>Bückeberg</a:t>
            </a:r>
            <a:endParaRPr lang="de-DE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AECA2BC7-5C19-7DEA-6294-52BBF2CFBD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382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t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40958DF8-095A-3014-6BE7-E05CF78B1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100FA96-95CA-7309-038F-45993973A3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FB1F92B-0AB6-3A90-A5F3-D9D0445FEB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DE" dirty="0"/>
              <a:t>Jan </a:t>
            </a:r>
            <a:r>
              <a:rPr lang="de-DE" dirty="0" err="1"/>
              <a:t>Waitzmann</a:t>
            </a:r>
            <a:endParaRPr lang="de-DE" dirty="0"/>
          </a:p>
          <a:p>
            <a:r>
              <a:rPr lang="de-DE" dirty="0">
                <a:solidFill>
                  <a:schemeClr val="accent3"/>
                </a:solidFill>
              </a:rPr>
              <a:t>Dokumentations- und Lernort </a:t>
            </a:r>
            <a:r>
              <a:rPr lang="de-DE" dirty="0" err="1">
                <a:solidFill>
                  <a:schemeClr val="accent3"/>
                </a:solidFill>
              </a:rPr>
              <a:t>Bückeberg</a:t>
            </a:r>
            <a:endParaRPr lang="de-DE" dirty="0">
              <a:solidFill>
                <a:schemeClr val="accent3"/>
              </a:solidFill>
            </a:endParaRP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0897A999-6EB3-A290-7700-A9219BD6432E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668000" y="6019567"/>
            <a:ext cx="1391798" cy="83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307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9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FCA5DD-A8E9-D564-AA34-3907A13B01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F73AB6C-89B6-20B5-C044-E185518DE4E5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890788" y="2665925"/>
            <a:ext cx="10410423" cy="1236373"/>
          </a:xfrm>
        </p:spPr>
        <p:txBody>
          <a:bodyPr>
            <a:normAutofit/>
          </a:bodyPr>
          <a:lstStyle/>
          <a:p>
            <a:pPr indent="457200" algn="ctr"/>
            <a:br>
              <a:rPr lang="de-DE" sz="2700" dirty="0">
                <a:effectLst/>
                <a:latin typeface="Helvetica Neue" panose="02000503000000020004" pitchFamily="2" charset="0"/>
              </a:rPr>
            </a:br>
            <a:br>
              <a:rPr lang="de-DE" sz="2700" dirty="0">
                <a:effectLst/>
                <a:latin typeface="Helvetica Neue" panose="02000503000000020004" pitchFamily="2" charset="0"/>
              </a:rPr>
            </a:br>
            <a:r>
              <a:rPr lang="de-DE" sz="27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Exklusion im Nationalsozialismus:</a:t>
            </a:r>
            <a:endParaRPr lang="de-DE" sz="2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4AD3823-621D-B02C-E637-E343113EDC74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524000" y="5191686"/>
            <a:ext cx="9144000" cy="1655762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000" dirty="0">
                <a:solidFill>
                  <a:schemeClr val="accent4"/>
                </a:solidFill>
              </a:rPr>
              <a:t>Datum</a:t>
            </a:r>
          </a:p>
          <a:p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49C24392-114A-6066-5D34-85448245BACE}"/>
              </a:ext>
            </a:extLst>
          </p:cNvPr>
          <p:cNvSpPr txBox="1"/>
          <p:nvPr/>
        </p:nvSpPr>
        <p:spPr>
          <a:xfrm>
            <a:off x="890788" y="3902298"/>
            <a:ext cx="104104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der Weg vom </a:t>
            </a:r>
            <a:r>
              <a:rPr lang="de-DE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Bückeberg</a:t>
            </a:r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 nach </a:t>
            </a:r>
          </a:p>
          <a:p>
            <a:pPr algn="ctr"/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Buchenwald</a:t>
            </a:r>
          </a:p>
        </p:txBody>
      </p:sp>
    </p:spTree>
    <p:extLst>
      <p:ext uri="{BB962C8B-B14F-4D97-AF65-F5344CB8AC3E}">
        <p14:creationId xmlns:p14="http://schemas.microsoft.com/office/powerpoint/2010/main" val="1827188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F72B95-4C9B-589D-F6AF-4F35D925F7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Was sind Stolpersteine?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0759CB7-74F1-9A95-9F12-29C4D67B66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§"/>
            </a:pPr>
            <a:r>
              <a:rPr lang="de-DE" dirty="0"/>
              <a:t>Gedenktafeln an die Opfer des Nationalsozialismus</a:t>
            </a:r>
          </a:p>
          <a:p>
            <a:pPr>
              <a:buFont typeface="Wingdings" pitchFamily="2" charset="2"/>
              <a:buChar char="§"/>
            </a:pPr>
            <a:r>
              <a:rPr lang="de-DE" dirty="0"/>
              <a:t>im Boden eingelassene, meist vor den ehemaligen Wohnhäusern</a:t>
            </a:r>
          </a:p>
          <a:p>
            <a:pPr>
              <a:buFont typeface="Wingdings" pitchFamily="2" charset="2"/>
              <a:buChar char="§"/>
            </a:pPr>
            <a:r>
              <a:rPr lang="de-DE" dirty="0"/>
              <a:t>enthalten die Namen, oft Geburts- und Todesdaten sowie teilweise Hinweise auf Verfolgung oder </a:t>
            </a:r>
            <a:r>
              <a:rPr lang="de-DE" dirty="0" err="1"/>
              <a:t>Ermorderung</a:t>
            </a:r>
            <a:r>
              <a:rPr lang="de-DE" dirty="0"/>
              <a:t> (inkl. Ort und Datum)</a:t>
            </a:r>
          </a:p>
          <a:p>
            <a:pPr>
              <a:buFont typeface="Wingdings" pitchFamily="2" charset="2"/>
              <a:buChar char="§"/>
            </a:pPr>
            <a:r>
              <a:rPr lang="de-DE" dirty="0"/>
              <a:t>Initiative des Künstlers Gunter Demnig (Beginn: 1992)</a:t>
            </a:r>
          </a:p>
          <a:p>
            <a:pPr>
              <a:buFont typeface="Wingdings" pitchFamily="2" charset="2"/>
              <a:buChar char="§"/>
            </a:pPr>
            <a:r>
              <a:rPr lang="de-DE" dirty="0"/>
              <a:t>Verlegen und Putzen der Stolpersteine sowie das Danebenlegen von Blumen und Kerzen an bestimmten Jahrestagen als Teil deutscher Erinnerungskultur</a:t>
            </a:r>
          </a:p>
          <a:p>
            <a:pPr>
              <a:buFont typeface="Wingdings" pitchFamily="2" charset="2"/>
              <a:buChar char="§"/>
            </a:pPr>
            <a:r>
              <a:rPr lang="de-DE" dirty="0"/>
              <a:t>Nicht unumstrittene Praxis</a:t>
            </a:r>
          </a:p>
        </p:txBody>
      </p:sp>
    </p:spTree>
    <p:extLst>
      <p:ext uri="{BB962C8B-B14F-4D97-AF65-F5344CB8AC3E}">
        <p14:creationId xmlns:p14="http://schemas.microsoft.com/office/powerpoint/2010/main" val="33718088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651799-09F9-6505-6700-8B891FBACD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13F2FD-22D3-3985-693D-4C18175DB8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Leitfragen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1908B54-1382-6972-F337-FED2DF972F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de-DE" dirty="0"/>
              <a:t>Wer war die Person?</a:t>
            </a:r>
          </a:p>
          <a:p>
            <a:pPr>
              <a:buFont typeface="Wingdings" pitchFamily="2" charset="2"/>
              <a:buChar char="§"/>
            </a:pPr>
            <a:r>
              <a:rPr lang="de-DE" dirty="0"/>
              <a:t>Was ist mit ihr passiert</a:t>
            </a:r>
          </a:p>
          <a:p>
            <a:pPr>
              <a:buFont typeface="Wingdings" pitchFamily="2" charset="2"/>
              <a:buChar char="§"/>
            </a:pPr>
            <a:r>
              <a:rPr lang="de-DE" dirty="0"/>
              <a:t>Warum ist das passiert?</a:t>
            </a:r>
          </a:p>
          <a:p>
            <a:pPr>
              <a:buFont typeface="Wingdings" pitchFamily="2" charset="2"/>
              <a:buChar char="§"/>
            </a:pPr>
            <a:r>
              <a:rPr lang="de-DE" dirty="0"/>
              <a:t>Mit welchen weltanschaulichen Vorstellungen, politischen Zielen und Ereignissen hängt diese Tat zusammen?</a:t>
            </a:r>
          </a:p>
          <a:p>
            <a:pPr>
              <a:buFont typeface="Wingdings" pitchFamily="2" charset="2"/>
              <a:buChar char="§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782626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Bückeberg Corporate Design">
      <a:dk1>
        <a:srgbClr val="000000"/>
      </a:dk1>
      <a:lt1>
        <a:srgbClr val="FFFFFF"/>
      </a:lt1>
      <a:dk2>
        <a:srgbClr val="0E2841"/>
      </a:dk2>
      <a:lt2>
        <a:srgbClr val="FFFFFF"/>
      </a:lt2>
      <a:accent1>
        <a:srgbClr val="91A87F"/>
      </a:accent1>
      <a:accent2>
        <a:srgbClr val="91A87F"/>
      </a:accent2>
      <a:accent3>
        <a:srgbClr val="868786"/>
      </a:accent3>
      <a:accent4>
        <a:srgbClr val="868786"/>
      </a:accent4>
      <a:accent5>
        <a:srgbClr val="000000"/>
      </a:accent5>
      <a:accent6>
        <a:srgbClr val="000000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</Words>
  <Application>Microsoft Macintosh PowerPoint</Application>
  <PresentationFormat>Breitbild</PresentationFormat>
  <Paragraphs>17</Paragraphs>
  <Slides>3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8" baseType="lpstr">
      <vt:lpstr>Aptos</vt:lpstr>
      <vt:lpstr>Arial</vt:lpstr>
      <vt:lpstr>Helvetica Neue</vt:lpstr>
      <vt:lpstr>Wingdings</vt:lpstr>
      <vt:lpstr>Office</vt:lpstr>
      <vt:lpstr>  Exklusion im Nationalsozialismus:</vt:lpstr>
      <vt:lpstr>Was sind Stolpersteine?</vt:lpstr>
      <vt:lpstr>Leitfragen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Hoffmann, Ann-Kathrin</dc:creator>
  <cp:lastModifiedBy>Hoffmann, Ann-Kathrin</cp:lastModifiedBy>
  <cp:revision>20</cp:revision>
  <dcterms:created xsi:type="dcterms:W3CDTF">2024-08-16T07:22:28Z</dcterms:created>
  <dcterms:modified xsi:type="dcterms:W3CDTF">2025-03-13T20:46:39Z</dcterms:modified>
</cp:coreProperties>
</file>