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" ContentType="image/tiff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6"/>
  </p:notesMasterIdLst>
  <p:sldIdLst>
    <p:sldId id="290" r:id="rId2"/>
    <p:sldId id="291" r:id="rId3"/>
    <p:sldId id="292" r:id="rId4"/>
    <p:sldId id="293" r:id="rId5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Variante 1" id="{B4B33C13-FBCC-F64D-A575-A19084B65DC2}">
          <p14:sldIdLst>
            <p14:sldId id="290"/>
          </p14:sldIdLst>
        </p14:section>
        <p14:section name="Variante 1" id="{5EC8105D-F233-4D47-B37A-6F2AF468356B}">
          <p14:sldIdLst>
            <p14:sldId id="291"/>
          </p14:sldIdLst>
        </p14:section>
        <p14:section name="Variante 2" id="{54E67B66-5B45-D742-9F61-556EB33D54EE}">
          <p14:sldIdLst>
            <p14:sldId id="292"/>
            <p14:sldId id="293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945200"/>
    <a:srgbClr val="941100"/>
    <a:srgbClr val="FF2600"/>
    <a:srgbClr val="FF7E7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408"/>
    <p:restoredTop sz="78634"/>
  </p:normalViewPr>
  <p:slideViewPr>
    <p:cSldViewPr snapToGrid="0">
      <p:cViewPr varScale="1">
        <p:scale>
          <a:sx n="87" d="100"/>
          <a:sy n="87" d="100"/>
        </p:scale>
        <p:origin x="1960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02534E-6D87-3E4C-9ACB-B41A18D38963}" type="datetimeFigureOut">
              <a:rPr lang="de-DE" smtClean="0"/>
              <a:t>13.03.25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7E121F-665C-4944-802D-F451FCB29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147406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9EFDB0-707B-87DE-2DC9-F2201BC7F3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26EE7EC2-CC75-3C63-6946-16FF7325F9B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C4CB98DA-77C5-F0ED-F1B9-832844C0CA2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62C08FFA-DB70-C231-3FAE-9EF42E52F32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7E121F-665C-4944-802D-F451FCB29D54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168185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Hier folgendes Video einbinden: https://</a:t>
            </a:r>
            <a:r>
              <a:rPr lang="de-DE" dirty="0" err="1"/>
              <a:t>www.thezoneofinterest-film.de</a:t>
            </a:r>
            <a:r>
              <a:rPr lang="de-DE" dirty="0"/>
              <a:t>/</a:t>
            </a:r>
            <a:r>
              <a:rPr lang="de-DE" dirty="0" err="1"/>
              <a:t>videos</a:t>
            </a:r>
            <a:r>
              <a:rPr lang="de-DE" dirty="0"/>
              <a:t>/ 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7E121F-665C-4944-802D-F451FCB29D54}" type="slidenum">
              <a:rPr lang="de-DE" smtClean="0"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304961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ti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tif"/><Relationship Id="rId1" Type="http://schemas.openxmlformats.org/officeDocument/2006/relationships/slideMaster" Target="../slideMasters/slideMaster1.xml"/><Relationship Id="rId4" Type="http://schemas.microsoft.com/office/2007/relationships/hdphoto" Target="../media/hdphoto1.wdp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rafik 11">
            <a:extLst>
              <a:ext uri="{FF2B5EF4-FFF2-40B4-BE49-F238E27FC236}">
                <a16:creationId xmlns:a16="http://schemas.microsoft.com/office/drawing/2014/main" id="{945FCD5B-06A5-299B-EC3A-B972AFC291F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727" b="30027"/>
          <a:stretch/>
        </p:blipFill>
        <p:spPr>
          <a:xfrm>
            <a:off x="6096000" y="0"/>
            <a:ext cx="6096000" cy="2169994"/>
          </a:xfrm>
          <a:prstGeom prst="rect">
            <a:avLst/>
          </a:prstGeom>
        </p:spPr>
      </p:pic>
      <p:pic>
        <p:nvPicPr>
          <p:cNvPr id="15" name="Grafik 14">
            <a:extLst>
              <a:ext uri="{FF2B5EF4-FFF2-40B4-BE49-F238E27FC236}">
                <a16:creationId xmlns:a16="http://schemas.microsoft.com/office/drawing/2014/main" id="{02E3433E-C74B-F512-254B-57C5FFBE696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 b="46782"/>
          <a:stretch/>
        </p:blipFill>
        <p:spPr>
          <a:xfrm>
            <a:off x="0" y="1"/>
            <a:ext cx="6096000" cy="2169994"/>
          </a:xfrm>
          <a:prstGeom prst="rect">
            <a:avLst/>
          </a:prstGeom>
        </p:spPr>
      </p:pic>
      <p:sp>
        <p:nvSpPr>
          <p:cNvPr id="18" name="Textfeld 17">
            <a:extLst>
              <a:ext uri="{FF2B5EF4-FFF2-40B4-BE49-F238E27FC236}">
                <a16:creationId xmlns:a16="http://schemas.microsoft.com/office/drawing/2014/main" id="{29755A75-EC26-8F65-FF3C-AA012145E083}"/>
              </a:ext>
            </a:extLst>
          </p:cNvPr>
          <p:cNvSpPr txBox="1"/>
          <p:nvPr userDrawn="1"/>
        </p:nvSpPr>
        <p:spPr>
          <a:xfrm>
            <a:off x="1945672" y="1923773"/>
            <a:ext cx="7615452" cy="246221"/>
          </a:xfrm>
          <a:prstGeom prst="rect">
            <a:avLst/>
          </a:prstGeom>
          <a:solidFill>
            <a:schemeClr val="bg1">
              <a:alpha val="77000"/>
            </a:schemeClr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000" dirty="0">
                <a:solidFill>
                  <a:schemeClr val="accent4"/>
                </a:solidFill>
              </a:rPr>
              <a:t>Aufgenommen 1937. Bayerische Staatsbibliothek München, Bildarchiv. ⎹   Aufgenommen 2021. Sammlung </a:t>
            </a:r>
            <a:r>
              <a:rPr lang="de-DE" sz="1000" dirty="0" err="1">
                <a:solidFill>
                  <a:schemeClr val="accent4"/>
                </a:solidFill>
              </a:rPr>
              <a:t>Gelderblom</a:t>
            </a:r>
            <a:r>
              <a:rPr lang="de-DE" sz="1000" dirty="0">
                <a:solidFill>
                  <a:schemeClr val="accent4"/>
                </a:solidFill>
              </a:rPr>
              <a:t>. </a:t>
            </a:r>
            <a:endParaRPr lang="de-DE" dirty="0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37340A12-43EC-0688-DAB6-C2A0A14AA92D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524000" y="5191686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accent3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dirty="0"/>
              <a:t>Veranstaltung/Anlass⎹ Ort ⎹ Datum</a:t>
            </a:r>
          </a:p>
        </p:txBody>
      </p:sp>
      <p:sp>
        <p:nvSpPr>
          <p:cNvPr id="22" name="Rechteck 21">
            <a:extLst>
              <a:ext uri="{FF2B5EF4-FFF2-40B4-BE49-F238E27FC236}">
                <a16:creationId xmlns:a16="http://schemas.microsoft.com/office/drawing/2014/main" id="{62412740-5F65-94BB-F174-6645885D65CF}"/>
              </a:ext>
            </a:extLst>
          </p:cNvPr>
          <p:cNvSpPr/>
          <p:nvPr userDrawn="1"/>
        </p:nvSpPr>
        <p:spPr>
          <a:xfrm>
            <a:off x="10668000" y="5808372"/>
            <a:ext cx="1524000" cy="10496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841240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FDD745E-AA3A-2195-1374-E43814C3A8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A841697F-5243-D54F-6CAF-85CC7ACD8E4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D333DC72-C25C-9077-9A47-82A21649F72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8" name="Fußzeilenplatzhalter 4">
            <a:extLst>
              <a:ext uri="{FF2B5EF4-FFF2-40B4-BE49-F238E27FC236}">
                <a16:creationId xmlns:a16="http://schemas.microsoft.com/office/drawing/2014/main" id="{B936F221-C40F-4497-2D69-91C7E8308E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accent3"/>
                </a:solidFill>
              </a:defRPr>
            </a:lvl1pPr>
          </a:lstStyle>
          <a:p>
            <a:r>
              <a:rPr lang="de-DE" dirty="0"/>
              <a:t>Jan </a:t>
            </a:r>
            <a:r>
              <a:rPr lang="de-DE" dirty="0" err="1"/>
              <a:t>Waitzmann</a:t>
            </a:r>
            <a:endParaRPr lang="de-DE" dirty="0"/>
          </a:p>
          <a:p>
            <a:r>
              <a:rPr lang="de-DE" dirty="0"/>
              <a:t>Dokumentations- und Lernort </a:t>
            </a:r>
            <a:r>
              <a:rPr lang="de-DE" dirty="0" err="1"/>
              <a:t>Bückeberg</a:t>
            </a:r>
            <a:endParaRPr lang="de-DE" dirty="0"/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5151CBED-D215-61A9-A17B-B892A33F870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668000" y="6019567"/>
            <a:ext cx="1391798" cy="8384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39950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80E07CC-765E-2781-E04A-AE138ECEEF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832200EB-2636-B2E0-7AD0-0A6CAC9AB21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80B5392B-7B84-A0D8-9C89-DDA26F7A92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3"/>
                </a:solidFill>
              </a:defRPr>
            </a:lvl1pPr>
          </a:lstStyle>
          <a:p>
            <a:r>
              <a:rPr lang="de-DE" dirty="0"/>
              <a:t>Jan </a:t>
            </a:r>
            <a:r>
              <a:rPr lang="de-DE" dirty="0" err="1"/>
              <a:t>Waitzmann</a:t>
            </a:r>
            <a:endParaRPr lang="de-DE" dirty="0"/>
          </a:p>
          <a:p>
            <a:r>
              <a:rPr lang="de-DE" dirty="0"/>
              <a:t>Dokumentations- und Lernort </a:t>
            </a:r>
            <a:r>
              <a:rPr lang="de-DE" dirty="0" err="1"/>
              <a:t>Bückeberg</a:t>
            </a:r>
            <a:endParaRPr lang="de-DE" dirty="0"/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FA9330A9-8339-F310-5C6D-A44881DB20F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668000" y="6019567"/>
            <a:ext cx="1391798" cy="8384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64370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D7026D2-C0D7-9B82-24B4-90A5E365FD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51526" y="365125"/>
            <a:ext cx="9602273" cy="1325563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95A53BD7-397B-F618-4DC0-65D2046B81A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51526" y="1825625"/>
            <a:ext cx="9602274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Fußzeilenplatzhalter 4">
            <a:extLst>
              <a:ext uri="{FF2B5EF4-FFF2-40B4-BE49-F238E27FC236}">
                <a16:creationId xmlns:a16="http://schemas.microsoft.com/office/drawing/2014/main" id="{ABFED000-6F5A-E297-4F86-88FDFBB29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accent3"/>
                </a:solidFill>
              </a:defRPr>
            </a:lvl1pPr>
          </a:lstStyle>
          <a:p>
            <a:r>
              <a:rPr lang="de-DE" dirty="0"/>
              <a:t>Jan </a:t>
            </a:r>
            <a:r>
              <a:rPr lang="de-DE" dirty="0" err="1"/>
              <a:t>Waitzmann</a:t>
            </a:r>
            <a:endParaRPr lang="de-DE" dirty="0"/>
          </a:p>
          <a:p>
            <a:r>
              <a:rPr lang="de-DE" dirty="0"/>
              <a:t>Dokumentations- und Lernort </a:t>
            </a:r>
            <a:r>
              <a:rPr lang="de-DE" dirty="0" err="1"/>
              <a:t>Bückeberg</a:t>
            </a:r>
            <a:endParaRPr lang="de-DE" dirty="0"/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F75E0144-A18C-82E2-5CF8-0C25A69B4A1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668000" y="6019567"/>
            <a:ext cx="1391798" cy="838433"/>
          </a:xfrm>
          <a:prstGeom prst="rect">
            <a:avLst/>
          </a:prstGeom>
        </p:spPr>
      </p:pic>
      <p:pic>
        <p:nvPicPr>
          <p:cNvPr id="13" name="Grafik 12">
            <a:extLst>
              <a:ext uri="{FF2B5EF4-FFF2-40B4-BE49-F238E27FC236}">
                <a16:creationId xmlns:a16="http://schemas.microsoft.com/office/drawing/2014/main" id="{ED7C1A36-2173-535C-8B4A-E33F5A3DE023}"/>
              </a:ext>
            </a:extLst>
          </p:cNvPr>
          <p:cNvPicPr>
            <a:picLocks/>
          </p:cNvPicPr>
          <p:nvPr userDrawn="1"/>
        </p:nvPicPr>
        <p:blipFill>
          <a:blip r:embed="rId3"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 l="34700" r="51742"/>
          <a:stretch/>
        </p:blipFill>
        <p:spPr>
          <a:xfrm>
            <a:off x="0" y="0"/>
            <a:ext cx="13896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46560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D7026D2-C0D7-9B82-24B4-90A5E365FD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51526" y="365125"/>
            <a:ext cx="9602273" cy="1325563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95A53BD7-397B-F618-4DC0-65D2046B81A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51526" y="1825625"/>
            <a:ext cx="9602274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Fußzeilenplatzhalter 4">
            <a:extLst>
              <a:ext uri="{FF2B5EF4-FFF2-40B4-BE49-F238E27FC236}">
                <a16:creationId xmlns:a16="http://schemas.microsoft.com/office/drawing/2014/main" id="{ABFED000-6F5A-E297-4F86-88FDFBB29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accent3"/>
                </a:solidFill>
              </a:defRPr>
            </a:lvl1pPr>
          </a:lstStyle>
          <a:p>
            <a:r>
              <a:rPr lang="de-DE" dirty="0"/>
              <a:t>Jan </a:t>
            </a:r>
            <a:r>
              <a:rPr lang="de-DE" dirty="0" err="1"/>
              <a:t>Waitzmann</a:t>
            </a:r>
            <a:endParaRPr lang="de-DE" dirty="0"/>
          </a:p>
          <a:p>
            <a:r>
              <a:rPr lang="de-DE" dirty="0"/>
              <a:t>Dokumentations- und Lernort </a:t>
            </a:r>
            <a:r>
              <a:rPr lang="de-DE" dirty="0" err="1"/>
              <a:t>Bückeberg</a:t>
            </a:r>
            <a:endParaRPr lang="de-DE" dirty="0"/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F75E0144-A18C-82E2-5CF8-0C25A69B4A1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668000" y="6019567"/>
            <a:ext cx="1391798" cy="838433"/>
          </a:xfrm>
          <a:prstGeom prst="rect">
            <a:avLst/>
          </a:prstGeom>
        </p:spPr>
      </p:pic>
      <p:pic>
        <p:nvPicPr>
          <p:cNvPr id="12" name="Grafik 11">
            <a:extLst>
              <a:ext uri="{FF2B5EF4-FFF2-40B4-BE49-F238E27FC236}">
                <a16:creationId xmlns:a16="http://schemas.microsoft.com/office/drawing/2014/main" id="{4A071051-9D88-DDE5-4FAA-0610E0E1C96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66000"/>
                    </a14:imgEffect>
                  </a14:imgLayer>
                </a14:imgProps>
              </a:ext>
            </a:extLst>
          </a:blip>
          <a:srcRect l="35000" r="51301"/>
          <a:stretch/>
        </p:blipFill>
        <p:spPr>
          <a:xfrm>
            <a:off x="1" y="0"/>
            <a:ext cx="139179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37617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6D26FAF-ABD8-30B6-BD61-21E1C3D918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23D7D4F6-1B9E-75AF-686C-5D6E0E9BC8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1468500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120EDA0-455A-9664-38AA-90E3DCAF42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0" y="483337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1942661C-6755-8455-21DA-51E3C12A377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676400" y="1943837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F8513777-99D9-9D6B-E3C0-931E69661F5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010400" y="1943837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8" name="Fußzeilenplatzhalter 4">
            <a:extLst>
              <a:ext uri="{FF2B5EF4-FFF2-40B4-BE49-F238E27FC236}">
                <a16:creationId xmlns:a16="http://schemas.microsoft.com/office/drawing/2014/main" id="{04267F07-496A-2FD8-5D49-8A1C20A335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accent3"/>
                </a:solidFill>
              </a:defRPr>
            </a:lvl1pPr>
          </a:lstStyle>
          <a:p>
            <a:r>
              <a:rPr lang="de-DE" dirty="0"/>
              <a:t>Jan </a:t>
            </a:r>
            <a:r>
              <a:rPr lang="de-DE" dirty="0" err="1"/>
              <a:t>Waitzmann</a:t>
            </a:r>
            <a:endParaRPr lang="de-DE" dirty="0"/>
          </a:p>
          <a:p>
            <a:r>
              <a:rPr lang="de-DE" dirty="0"/>
              <a:t>Dokumentations- und Lernort </a:t>
            </a:r>
            <a:r>
              <a:rPr lang="de-DE" dirty="0" err="1"/>
              <a:t>Bückeberg</a:t>
            </a:r>
            <a:endParaRPr lang="de-DE" dirty="0"/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9514C271-26CA-DE15-DAE0-7C0F40FA29C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668000" y="6019567"/>
            <a:ext cx="1391798" cy="8384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35533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A3F088B-1B84-D0BF-47AE-BDA026625D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7067" y="365125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FC8D444C-CD70-C742-F4DD-4C8F2DC5219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767067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946B0CA5-DD55-D3B1-449D-C98CD642123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767067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610B0D33-5F10-215D-6A6B-3747306567F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7099479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9D8FAE67-9A11-2EA9-7B45-7A267E385B0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7099479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10" name="Fußzeilenplatzhalter 4">
            <a:extLst>
              <a:ext uri="{FF2B5EF4-FFF2-40B4-BE49-F238E27FC236}">
                <a16:creationId xmlns:a16="http://schemas.microsoft.com/office/drawing/2014/main" id="{C503EF4F-251C-3040-CC13-A0DB95A960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accent3"/>
                </a:solidFill>
              </a:defRPr>
            </a:lvl1pPr>
          </a:lstStyle>
          <a:p>
            <a:r>
              <a:rPr lang="de-DE" dirty="0"/>
              <a:t>Jan </a:t>
            </a:r>
            <a:r>
              <a:rPr lang="de-DE" dirty="0" err="1"/>
              <a:t>Waitzmann</a:t>
            </a:r>
            <a:endParaRPr lang="de-DE" dirty="0"/>
          </a:p>
          <a:p>
            <a:r>
              <a:rPr lang="de-DE" dirty="0"/>
              <a:t>Dokumentations- und Lernort </a:t>
            </a:r>
            <a:r>
              <a:rPr lang="de-DE" dirty="0" err="1"/>
              <a:t>Bückeberg</a:t>
            </a:r>
            <a:endParaRPr lang="de-DE" dirty="0"/>
          </a:p>
        </p:txBody>
      </p:sp>
      <p:pic>
        <p:nvPicPr>
          <p:cNvPr id="11" name="Grafik 10">
            <a:extLst>
              <a:ext uri="{FF2B5EF4-FFF2-40B4-BE49-F238E27FC236}">
                <a16:creationId xmlns:a16="http://schemas.microsoft.com/office/drawing/2014/main" id="{21B6A295-D52D-FDCA-FE23-D4A0F21BB4B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668000" y="6019567"/>
            <a:ext cx="1391798" cy="8384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62450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160F2DA-BD72-E8D4-DAEA-2894108274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51526" y="365125"/>
            <a:ext cx="9602273" cy="1325563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6" name="Fußzeilenplatzhalter 4">
            <a:extLst>
              <a:ext uri="{FF2B5EF4-FFF2-40B4-BE49-F238E27FC236}">
                <a16:creationId xmlns:a16="http://schemas.microsoft.com/office/drawing/2014/main" id="{F4F4D8F5-1BCF-ADCA-F96A-4A84081B9C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accent3"/>
                </a:solidFill>
              </a:defRPr>
            </a:lvl1pPr>
          </a:lstStyle>
          <a:p>
            <a:r>
              <a:rPr lang="de-DE" dirty="0"/>
              <a:t>Jan </a:t>
            </a:r>
            <a:r>
              <a:rPr lang="de-DE" dirty="0" err="1"/>
              <a:t>Waitzmann</a:t>
            </a:r>
            <a:endParaRPr lang="de-DE" dirty="0"/>
          </a:p>
          <a:p>
            <a:r>
              <a:rPr lang="de-DE" dirty="0"/>
              <a:t>Dokumentations- und Lernort </a:t>
            </a:r>
            <a:r>
              <a:rPr lang="de-DE" dirty="0" err="1"/>
              <a:t>Bückeberg</a:t>
            </a:r>
            <a:endParaRPr lang="de-DE" dirty="0"/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5ADC15A1-9FC3-3648-8A34-F287BE2473E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668000" y="6019567"/>
            <a:ext cx="1391798" cy="8384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81283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CB6A524D-7105-C3CF-B21B-B51715A2CE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accent3"/>
                </a:solidFill>
              </a:defRPr>
            </a:lvl1pPr>
          </a:lstStyle>
          <a:p>
            <a:r>
              <a:rPr lang="de-DE" dirty="0"/>
              <a:t>Jan </a:t>
            </a:r>
            <a:r>
              <a:rPr lang="de-DE" dirty="0" err="1"/>
              <a:t>Waitzmann</a:t>
            </a:r>
            <a:endParaRPr lang="de-DE" dirty="0"/>
          </a:p>
          <a:p>
            <a:r>
              <a:rPr lang="de-DE" dirty="0"/>
              <a:t>Dokumentations- und Lernort </a:t>
            </a:r>
            <a:r>
              <a:rPr lang="de-DE" dirty="0" err="1"/>
              <a:t>Bückeberg</a:t>
            </a:r>
            <a:endParaRPr lang="de-DE" dirty="0"/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9FCC5B1F-5A5F-EC09-03E5-68852E9E3D0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668000" y="6019567"/>
            <a:ext cx="1391798" cy="8384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35988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1F2F714-EED4-16F0-B563-8C33016C15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0" y="470079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79861381-6D59-9A6B-FFF1-B5AE3228E78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19800" y="1000304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486E1CA5-77DD-CC7B-DC17-F91249C0150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676400" y="2070279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8" name="Fußzeilenplatzhalter 4">
            <a:extLst>
              <a:ext uri="{FF2B5EF4-FFF2-40B4-BE49-F238E27FC236}">
                <a16:creationId xmlns:a16="http://schemas.microsoft.com/office/drawing/2014/main" id="{6B84DF7A-EAC0-438F-5A3E-7EC679EE22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accent3"/>
                </a:solidFill>
              </a:defRPr>
            </a:lvl1pPr>
          </a:lstStyle>
          <a:p>
            <a:r>
              <a:rPr lang="de-DE" dirty="0"/>
              <a:t>Jan </a:t>
            </a:r>
            <a:r>
              <a:rPr lang="de-DE" dirty="0" err="1"/>
              <a:t>Waitzmann</a:t>
            </a:r>
            <a:endParaRPr lang="de-DE" dirty="0"/>
          </a:p>
          <a:p>
            <a:r>
              <a:rPr lang="de-DE" dirty="0"/>
              <a:t>Dokumentations- und Lernort </a:t>
            </a:r>
            <a:r>
              <a:rPr lang="de-DE" dirty="0" err="1"/>
              <a:t>Bückeberg</a:t>
            </a:r>
            <a:endParaRPr lang="de-DE" dirty="0"/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AECA2BC7-5C19-7DEA-6294-52BBF2CFBDF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668000" y="6019567"/>
            <a:ext cx="1391798" cy="8384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73823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ti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40958DF8-095A-3014-6BE7-E05CF78B1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1100FA96-95CA-7309-038F-45993973A3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8FB1F92B-0AB6-3A90-A5F3-D9D0445FEB9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r>
              <a:rPr lang="de-DE" dirty="0"/>
              <a:t>Jan </a:t>
            </a:r>
            <a:r>
              <a:rPr lang="de-DE" dirty="0" err="1"/>
              <a:t>Waitzmann</a:t>
            </a:r>
            <a:endParaRPr lang="de-DE" dirty="0"/>
          </a:p>
          <a:p>
            <a:r>
              <a:rPr lang="de-DE" dirty="0">
                <a:solidFill>
                  <a:schemeClr val="accent3"/>
                </a:solidFill>
              </a:rPr>
              <a:t>Dokumentations- und Lernort </a:t>
            </a:r>
            <a:r>
              <a:rPr lang="de-DE" dirty="0" err="1">
                <a:solidFill>
                  <a:schemeClr val="accent3"/>
                </a:solidFill>
              </a:rPr>
              <a:t>Bückeberg</a:t>
            </a:r>
            <a:endParaRPr lang="de-DE" dirty="0">
              <a:solidFill>
                <a:schemeClr val="accent3"/>
              </a:solidFill>
            </a:endParaRPr>
          </a:p>
        </p:txBody>
      </p:sp>
      <p:pic>
        <p:nvPicPr>
          <p:cNvPr id="13" name="Grafik 12">
            <a:extLst>
              <a:ext uri="{FF2B5EF4-FFF2-40B4-BE49-F238E27FC236}">
                <a16:creationId xmlns:a16="http://schemas.microsoft.com/office/drawing/2014/main" id="{0897A999-6EB3-A290-7700-A9219BD6432E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10668000" y="6019567"/>
            <a:ext cx="1391798" cy="8384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13079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9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FCA5DD-A8E9-D564-AA34-3907A13B01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F73AB6C-89B6-20B5-C044-E185518DE4E5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890788" y="2665925"/>
            <a:ext cx="10410423" cy="1236373"/>
          </a:xfrm>
        </p:spPr>
        <p:txBody>
          <a:bodyPr>
            <a:normAutofit/>
          </a:bodyPr>
          <a:lstStyle/>
          <a:p>
            <a:pPr indent="457200" algn="ctr"/>
            <a:br>
              <a:rPr lang="de-DE" sz="2700" dirty="0">
                <a:effectLst/>
                <a:latin typeface="Helvetica Neue" panose="02000503000000020004" pitchFamily="2" charset="0"/>
              </a:rPr>
            </a:br>
            <a:br>
              <a:rPr lang="de-DE" sz="2700" dirty="0">
                <a:effectLst/>
                <a:latin typeface="Helvetica Neue" panose="02000503000000020004" pitchFamily="2" charset="0"/>
              </a:rPr>
            </a:br>
            <a:r>
              <a:rPr lang="de-DE" sz="27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Exklusion im Nationalsozialismus:</a:t>
            </a:r>
            <a:endParaRPr lang="de-DE" sz="27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D4AD3823-621D-B02C-E637-E343113EDC74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1524000" y="5191686"/>
            <a:ext cx="9144000" cy="1655762"/>
          </a:xfr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2000" dirty="0">
                <a:solidFill>
                  <a:schemeClr val="accent4"/>
                </a:solidFill>
              </a:rPr>
              <a:t>Datum</a:t>
            </a:r>
          </a:p>
          <a:p>
            <a:endParaRPr lang="de-DE" dirty="0"/>
          </a:p>
          <a:p>
            <a:pPr marL="0" indent="0">
              <a:buNone/>
            </a:pPr>
            <a:endParaRPr lang="de-DE" dirty="0"/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49C24392-114A-6066-5D34-85448245BACE}"/>
              </a:ext>
            </a:extLst>
          </p:cNvPr>
          <p:cNvSpPr txBox="1"/>
          <p:nvPr/>
        </p:nvSpPr>
        <p:spPr>
          <a:xfrm>
            <a:off x="890788" y="3902298"/>
            <a:ext cx="1041042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4000" b="1" dirty="0">
                <a:latin typeface="Arial" panose="020B0604020202020204" pitchFamily="34" charset="0"/>
                <a:cs typeface="Arial" panose="020B0604020202020204" pitchFamily="34" charset="0"/>
              </a:rPr>
              <a:t>die »Banalität des Bösen«</a:t>
            </a:r>
          </a:p>
        </p:txBody>
      </p:sp>
    </p:spTree>
    <p:extLst>
      <p:ext uri="{BB962C8B-B14F-4D97-AF65-F5344CB8AC3E}">
        <p14:creationId xmlns:p14="http://schemas.microsoft.com/office/powerpoint/2010/main" val="18271884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78DA95A-6812-9A1F-CB90-DCD70DFD2B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Leitfragen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5AD2BE30-0837-4E4B-6D25-EFBBCBC9DA3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§"/>
            </a:pPr>
            <a:r>
              <a:rPr lang="de-DE" dirty="0"/>
              <a:t>Um welche Person geht es und welche Funktion bzw. Position (Beruf, Amt, …) hatte sie im NS?</a:t>
            </a:r>
          </a:p>
          <a:p>
            <a:pPr>
              <a:buFont typeface="Wingdings" pitchFamily="2" charset="2"/>
              <a:buChar char="§"/>
            </a:pPr>
            <a:r>
              <a:rPr lang="de-DE" dirty="0"/>
              <a:t>Was hat die Person getan? Inwiefern war sie an der Ausgrenzung, Verfolgung und oder Vernichtung von Menschen beteiligt?</a:t>
            </a:r>
          </a:p>
          <a:p>
            <a:pPr>
              <a:buFont typeface="Wingdings" pitchFamily="2" charset="2"/>
              <a:buChar char="§"/>
            </a:pPr>
            <a:r>
              <a:rPr lang="de-DE" dirty="0"/>
              <a:t>Welche Handlungsspielräume hatte die Person? Hätte sie anders handeln können? Falls ja, warum und unter welchen Bedingungen? Falls nein, warum nicht?</a:t>
            </a:r>
          </a:p>
          <a:p>
            <a:pPr>
              <a:buFont typeface="Wingdings" pitchFamily="2" charset="2"/>
              <a:buChar char="§"/>
            </a:pP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0455795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FF266AA-91D2-92D0-6E72-0530AF4E0C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Trailer »The Zone </a:t>
            </a:r>
            <a:r>
              <a:rPr lang="de-DE" dirty="0" err="1"/>
              <a:t>of</a:t>
            </a:r>
            <a:r>
              <a:rPr lang="de-DE" dirty="0"/>
              <a:t> Interest« 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129DB9AE-5221-5DED-8CB8-5CA6D591E1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235575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F91B4F5-65F0-2240-E90B-B5E421B4C4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73CF1E2-B928-D0A0-E35B-05FFCBE21E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Leitfragen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D190D2DA-8126-9169-422D-FEB6B089B3C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§"/>
            </a:pPr>
            <a:r>
              <a:rPr lang="de-DE" dirty="0"/>
              <a:t>Um welche Person geht es und welche Funktion bzw. Position (Beruf, Amt, …) hatte sie im NS?</a:t>
            </a:r>
          </a:p>
          <a:p>
            <a:pPr>
              <a:buFont typeface="Wingdings" pitchFamily="2" charset="2"/>
              <a:buChar char="§"/>
            </a:pPr>
            <a:r>
              <a:rPr lang="de-DE" dirty="0"/>
              <a:t>Was hat die Person getan? Inwiefern war sie an der Ausgrenzung, Verfolgung und oder Vernichtung von Menschen beteiligt?</a:t>
            </a:r>
          </a:p>
          <a:p>
            <a:pPr>
              <a:buFont typeface="Wingdings" pitchFamily="2" charset="2"/>
              <a:buChar char="§"/>
            </a:pPr>
            <a:r>
              <a:rPr lang="de-DE" i="1" dirty="0"/>
              <a:t>Diskutiert und recherchiert: Welche anderen Beispiele für das Nebeneinander von Verbrechen und Alltag hat es im Nationalsozialismus gegeben?</a:t>
            </a:r>
          </a:p>
          <a:p>
            <a:pPr>
              <a:buFont typeface="Wingdings" pitchFamily="2" charset="2"/>
              <a:buChar char="§"/>
            </a:pPr>
            <a:endParaRPr lang="de-DE" dirty="0"/>
          </a:p>
          <a:p>
            <a:pPr marL="0" indent="0">
              <a:buNone/>
            </a:pP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59145421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Bückeberg Corporate Design">
      <a:dk1>
        <a:srgbClr val="000000"/>
      </a:dk1>
      <a:lt1>
        <a:srgbClr val="FFFFFF"/>
      </a:lt1>
      <a:dk2>
        <a:srgbClr val="0E2841"/>
      </a:dk2>
      <a:lt2>
        <a:srgbClr val="FFFFFF"/>
      </a:lt2>
      <a:accent1>
        <a:srgbClr val="91A87F"/>
      </a:accent1>
      <a:accent2>
        <a:srgbClr val="91A87F"/>
      </a:accent2>
      <a:accent3>
        <a:srgbClr val="868786"/>
      </a:accent3>
      <a:accent4>
        <a:srgbClr val="868786"/>
      </a:accent4>
      <a:accent5>
        <a:srgbClr val="000000"/>
      </a:accent5>
      <a:accent6>
        <a:srgbClr val="000000"/>
      </a:accent6>
      <a:hlink>
        <a:srgbClr val="000000"/>
      </a:hlink>
      <a:folHlink>
        <a:srgbClr val="00000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172</Words>
  <Application>Microsoft Macintosh PowerPoint</Application>
  <PresentationFormat>Breitbild</PresentationFormat>
  <Paragraphs>15</Paragraphs>
  <Slides>4</Slides>
  <Notes>2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4</vt:i4>
      </vt:variant>
    </vt:vector>
  </HeadingPairs>
  <TitlesOfParts>
    <vt:vector size="9" baseType="lpstr">
      <vt:lpstr>Aptos</vt:lpstr>
      <vt:lpstr>Arial</vt:lpstr>
      <vt:lpstr>Helvetica Neue</vt:lpstr>
      <vt:lpstr>Wingdings</vt:lpstr>
      <vt:lpstr>Office</vt:lpstr>
      <vt:lpstr>  Exklusion im Nationalsozialismus:</vt:lpstr>
      <vt:lpstr>Leitfragen</vt:lpstr>
      <vt:lpstr>Trailer »The Zone of Interest« </vt:lpstr>
      <vt:lpstr>Leitfragen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Hoffmann, Ann-Kathrin</dc:creator>
  <cp:lastModifiedBy>Hoffmann, Ann-Kathrin</cp:lastModifiedBy>
  <cp:revision>21</cp:revision>
  <dcterms:created xsi:type="dcterms:W3CDTF">2024-08-16T07:22:28Z</dcterms:created>
  <dcterms:modified xsi:type="dcterms:W3CDTF">2025-03-13T21:06:04Z</dcterms:modified>
</cp:coreProperties>
</file>