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90" r:id="rId2"/>
    <p:sldId id="291" r:id="rId3"/>
    <p:sldId id="295" r:id="rId4"/>
    <p:sldId id="301" r:id="rId5"/>
    <p:sldId id="292" r:id="rId6"/>
    <p:sldId id="294" r:id="rId7"/>
    <p:sldId id="302" r:id="rId8"/>
    <p:sldId id="303" r:id="rId9"/>
    <p:sldId id="298" r:id="rId10"/>
    <p:sldId id="299" r:id="rId11"/>
    <p:sldId id="300" r:id="rId12"/>
    <p:sldId id="256" r:id="rId13"/>
    <p:sldId id="269" r:id="rId14"/>
    <p:sldId id="268" r:id="rId15"/>
    <p:sldId id="270" r:id="rId16"/>
    <p:sldId id="271" r:id="rId17"/>
    <p:sldId id="273" r:id="rId18"/>
    <p:sldId id="275" r:id="rId19"/>
    <p:sldId id="276" r:id="rId20"/>
    <p:sldId id="277" r:id="rId21"/>
    <p:sldId id="278" r:id="rId22"/>
    <p:sldId id="264" r:id="rId23"/>
    <p:sldId id="279" r:id="rId24"/>
    <p:sldId id="280" r:id="rId25"/>
    <p:sldId id="281" r:id="rId26"/>
    <p:sldId id="282" r:id="rId27"/>
    <p:sldId id="283" r:id="rId28"/>
    <p:sldId id="284" r:id="rId29"/>
    <p:sldId id="285" r:id="rId30"/>
    <p:sldId id="286" r:id="rId31"/>
    <p:sldId id="287" r:id="rId32"/>
    <p:sldId id="288" r:id="rId33"/>
    <p:sldId id="289" r:id="rId3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iante 1" id="{B4B33C13-FBCC-F64D-A575-A19084B65DC2}">
          <p14:sldIdLst>
            <p14:sldId id="290"/>
            <p14:sldId id="291"/>
            <p14:sldId id="295"/>
            <p14:sldId id="301"/>
            <p14:sldId id="292"/>
            <p14:sldId id="294"/>
            <p14:sldId id="302"/>
            <p14:sldId id="303"/>
            <p14:sldId id="298"/>
            <p14:sldId id="299"/>
            <p14:sldId id="300"/>
          </p14:sldIdLst>
        </p14:section>
        <p14:section name="Variante 2" id="{61921D1F-439D-3F42-8ECC-9A7747DF3385}">
          <p14:sldIdLst>
            <p14:sldId id="256"/>
            <p14:sldId id="269"/>
            <p14:sldId id="268"/>
            <p14:sldId id="270"/>
            <p14:sldId id="271"/>
            <p14:sldId id="273"/>
            <p14:sldId id="275"/>
            <p14:sldId id="276"/>
            <p14:sldId id="277"/>
            <p14:sldId id="278"/>
            <p14:sldId id="264"/>
          </p14:sldIdLst>
        </p14:section>
        <p14:section name="Variante 3" id="{5F3439B9-BF4A-4D47-885C-83D12A8D90FD}">
          <p14:sldIdLst>
            <p14:sldId id="279"/>
            <p14:sldId id="280"/>
            <p14:sldId id="281"/>
            <p14:sldId id="282"/>
            <p14:sldId id="283"/>
            <p14:sldId id="284"/>
            <p14:sldId id="285"/>
            <p14:sldId id="286"/>
            <p14:sldId id="287"/>
            <p14:sldId id="288"/>
            <p14:sldId id="28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3"/>
    <p:restoredTop sz="66644"/>
  </p:normalViewPr>
  <p:slideViewPr>
    <p:cSldViewPr snapToGrid="0">
      <p:cViewPr varScale="1">
        <p:scale>
          <a:sx n="78" d="100"/>
          <a:sy n="78" d="100"/>
        </p:scale>
        <p:origin x="276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02534E-6D87-3E4C-9ACB-B41A18D38963}" type="datetimeFigureOut">
              <a:rPr lang="de-DE" smtClean="0"/>
              <a:t>14.01.25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7E121F-665C-4944-802D-F451FCB29D54}" type="slidenum">
              <a:rPr lang="de-DE" smtClean="0"/>
              <a:t>‹Nr.›</a:t>
            </a:fld>
            <a:endParaRPr lang="de-DE"/>
          </a:p>
        </p:txBody>
      </p:sp>
    </p:spTree>
    <p:extLst>
      <p:ext uri="{BB962C8B-B14F-4D97-AF65-F5344CB8AC3E}">
        <p14:creationId xmlns:p14="http://schemas.microsoft.com/office/powerpoint/2010/main" val="4114740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EFDB0-707B-87DE-2DC9-F2201BC7F30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6EE7EC2-CC75-3C63-6946-16FF7325F9B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4CB98DA-77C5-F0ED-F1B9-832844C0CA2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62C08FFA-DB70-C231-3FAE-9EF42E52F325}"/>
              </a:ext>
            </a:extLst>
          </p:cNvPr>
          <p:cNvSpPr>
            <a:spLocks noGrp="1"/>
          </p:cNvSpPr>
          <p:nvPr>
            <p:ph type="sldNum" sz="quarter" idx="5"/>
          </p:nvPr>
        </p:nvSpPr>
        <p:spPr/>
        <p:txBody>
          <a:bodyPr/>
          <a:lstStyle/>
          <a:p>
            <a:fld id="{CE7E121F-665C-4944-802D-F451FCB29D54}" type="slidenum">
              <a:rPr lang="de-DE" smtClean="0"/>
              <a:t>1</a:t>
            </a:fld>
            <a:endParaRPr lang="de-DE"/>
          </a:p>
        </p:txBody>
      </p:sp>
    </p:spTree>
    <p:extLst>
      <p:ext uri="{BB962C8B-B14F-4D97-AF65-F5344CB8AC3E}">
        <p14:creationId xmlns:p14="http://schemas.microsoft.com/office/powerpoint/2010/main" val="36168185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07CE38-AA71-59F1-7170-CC253BFEC36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3BA0EF5-9F50-F7B0-A8B7-BE31D22D54F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F67DD72-3FDC-9E6F-12FB-B8128529BEEE}"/>
              </a:ext>
            </a:extLst>
          </p:cNvPr>
          <p:cNvSpPr>
            <a:spLocks noGrp="1"/>
          </p:cNvSpPr>
          <p:nvPr>
            <p:ph type="body" idx="1"/>
          </p:nvPr>
        </p:nvSpPr>
        <p:spPr/>
        <p:txBody>
          <a:bodyPr/>
          <a:lstStyle/>
          <a:p>
            <a:r>
              <a:rPr lang="de-DE" dirty="0"/>
              <a:t>Zitat, welches das Fazit noch einmal aus der Perspektive eines Besuchers belegt und illustriert.</a:t>
            </a:r>
          </a:p>
        </p:txBody>
      </p:sp>
      <p:sp>
        <p:nvSpPr>
          <p:cNvPr id="4" name="Foliennummernplatzhalter 3">
            <a:extLst>
              <a:ext uri="{FF2B5EF4-FFF2-40B4-BE49-F238E27FC236}">
                <a16:creationId xmlns:a16="http://schemas.microsoft.com/office/drawing/2014/main" id="{688F97FF-46D3-5E1F-BE82-91FEE2CE6C5C}"/>
              </a:ext>
            </a:extLst>
          </p:cNvPr>
          <p:cNvSpPr>
            <a:spLocks noGrp="1"/>
          </p:cNvSpPr>
          <p:nvPr>
            <p:ph type="sldNum" sz="quarter" idx="5"/>
          </p:nvPr>
        </p:nvSpPr>
        <p:spPr/>
        <p:txBody>
          <a:bodyPr/>
          <a:lstStyle/>
          <a:p>
            <a:fld id="{721BDABD-3295-E04E-B5BB-690F90409AE1}" type="slidenum">
              <a:rPr lang="de-DE" smtClean="0"/>
              <a:t>10</a:t>
            </a:fld>
            <a:endParaRPr lang="de-DE"/>
          </a:p>
        </p:txBody>
      </p:sp>
    </p:spTree>
    <p:extLst>
      <p:ext uri="{BB962C8B-B14F-4D97-AF65-F5344CB8AC3E}">
        <p14:creationId xmlns:p14="http://schemas.microsoft.com/office/powerpoint/2010/main" val="3407182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E7E121F-665C-4944-802D-F451FCB29D54}" type="slidenum">
              <a:rPr lang="de-DE" smtClean="0"/>
              <a:t>12</a:t>
            </a:fld>
            <a:endParaRPr lang="de-DE"/>
          </a:p>
        </p:txBody>
      </p:sp>
    </p:spTree>
    <p:extLst>
      <p:ext uri="{BB962C8B-B14F-4D97-AF65-F5344CB8AC3E}">
        <p14:creationId xmlns:p14="http://schemas.microsoft.com/office/powerpoint/2010/main" val="1572744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E7E121F-665C-4944-802D-F451FCB29D54}" type="slidenum">
              <a:rPr lang="de-DE" smtClean="0"/>
              <a:t>13</a:t>
            </a:fld>
            <a:endParaRPr lang="de-DE"/>
          </a:p>
        </p:txBody>
      </p:sp>
    </p:spTree>
    <p:extLst>
      <p:ext uri="{BB962C8B-B14F-4D97-AF65-F5344CB8AC3E}">
        <p14:creationId xmlns:p14="http://schemas.microsoft.com/office/powerpoint/2010/main" val="3653840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Wochenschaubeitrag (hier leider ohne Ton) zum Reichserntedankfest.</a:t>
            </a:r>
          </a:p>
        </p:txBody>
      </p:sp>
      <p:sp>
        <p:nvSpPr>
          <p:cNvPr id="4" name="Foliennummernplatzhalter 3"/>
          <p:cNvSpPr>
            <a:spLocks noGrp="1"/>
          </p:cNvSpPr>
          <p:nvPr>
            <p:ph type="sldNum" sz="quarter" idx="5"/>
          </p:nvPr>
        </p:nvSpPr>
        <p:spPr/>
        <p:txBody>
          <a:bodyPr/>
          <a:lstStyle/>
          <a:p>
            <a:fld id="{721BDABD-3295-E04E-B5BB-690F90409AE1}" type="slidenum">
              <a:rPr lang="de-DE" smtClean="0"/>
              <a:t>14</a:t>
            </a:fld>
            <a:endParaRPr lang="de-DE"/>
          </a:p>
        </p:txBody>
      </p:sp>
    </p:spTree>
    <p:extLst>
      <p:ext uri="{BB962C8B-B14F-4D97-AF65-F5344CB8AC3E}">
        <p14:creationId xmlns:p14="http://schemas.microsoft.com/office/powerpoint/2010/main" val="3316818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E7E121F-665C-4944-802D-F451FCB29D54}" type="slidenum">
              <a:rPr lang="de-DE" smtClean="0"/>
              <a:t>16</a:t>
            </a:fld>
            <a:endParaRPr lang="de-DE"/>
          </a:p>
        </p:txBody>
      </p:sp>
    </p:spTree>
    <p:extLst>
      <p:ext uri="{BB962C8B-B14F-4D97-AF65-F5344CB8AC3E}">
        <p14:creationId xmlns:p14="http://schemas.microsoft.com/office/powerpoint/2010/main" val="17462730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t>Kurze Einführung: </a:t>
            </a:r>
            <a:r>
              <a:rPr lang="de-DE" sz="1800" b="1" dirty="0"/>
              <a:t>Was waren die Reichserntedankfeste?</a:t>
            </a:r>
          </a:p>
          <a:p>
            <a:endParaRPr lang="de-DE"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t>Dass das Reichserntedankfest vom Reichspropagandaminister Joseph Goebbels und nicht vom Reichslandwirtschaftsminister Walther </a:t>
            </a:r>
            <a:r>
              <a:rPr lang="de-DE" sz="1800" dirty="0" err="1"/>
              <a:t>Darrée</a:t>
            </a:r>
            <a:r>
              <a:rPr lang="de-DE" sz="1800" dirty="0"/>
              <a:t> ins Leben gerufen und geplant war, deutet bereits darauf hin, dass es bei der Veranstaltung mehr um Propaganda als um die Landbevölkerung gehen sollte, also mehr um die Wirkung auf die Teilnehmenden als um die Inhalte. Um genauer herauszufinden, welche Ziele die Veranstalter der Reichserntedankfeste hatten, schauen wir uns an, welche Gedanken sie sich bei der Planung gemacht haben. </a:t>
            </a:r>
          </a:p>
        </p:txBody>
      </p:sp>
      <p:sp>
        <p:nvSpPr>
          <p:cNvPr id="4" name="Foliennummernplatzhalter 3"/>
          <p:cNvSpPr>
            <a:spLocks noGrp="1"/>
          </p:cNvSpPr>
          <p:nvPr>
            <p:ph type="sldNum" sz="quarter" idx="5"/>
          </p:nvPr>
        </p:nvSpPr>
        <p:spPr/>
        <p:txBody>
          <a:bodyPr/>
          <a:lstStyle/>
          <a:p>
            <a:fld id="{721BDABD-3295-E04E-B5BB-690F90409AE1}" type="slidenum">
              <a:rPr lang="de-DE" smtClean="0"/>
              <a:t>17</a:t>
            </a:fld>
            <a:endParaRPr lang="de-DE"/>
          </a:p>
        </p:txBody>
      </p:sp>
    </p:spTree>
    <p:extLst>
      <p:ext uri="{BB962C8B-B14F-4D97-AF65-F5344CB8AC3E}">
        <p14:creationId xmlns:p14="http://schemas.microsoft.com/office/powerpoint/2010/main" val="582693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21BDABD-3295-E04E-B5BB-690F90409AE1}" type="slidenum">
              <a:rPr lang="de-DE" smtClean="0"/>
              <a:t>18</a:t>
            </a:fld>
            <a:endParaRPr lang="de-DE"/>
          </a:p>
        </p:txBody>
      </p:sp>
    </p:spTree>
    <p:extLst>
      <p:ext uri="{BB962C8B-B14F-4D97-AF65-F5344CB8AC3E}">
        <p14:creationId xmlns:p14="http://schemas.microsoft.com/office/powerpoint/2010/main" val="360775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21BDABD-3295-E04E-B5BB-690F90409AE1}" type="slidenum">
              <a:rPr lang="de-DE" smtClean="0"/>
              <a:t>19</a:t>
            </a:fld>
            <a:endParaRPr lang="de-DE"/>
          </a:p>
        </p:txBody>
      </p:sp>
    </p:spTree>
    <p:extLst>
      <p:ext uri="{BB962C8B-B14F-4D97-AF65-F5344CB8AC3E}">
        <p14:creationId xmlns:p14="http://schemas.microsoft.com/office/powerpoint/2010/main" val="3735872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823D3-339F-ED13-AC4D-DB403D05D0A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74CF637-ED22-7612-7CBC-2519CB5EE3F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3DF0B5A-6799-800A-541B-B48435996330}"/>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1BF5FC6C-B2B2-D8B2-7A5C-13500A6BB48C}"/>
              </a:ext>
            </a:extLst>
          </p:cNvPr>
          <p:cNvSpPr>
            <a:spLocks noGrp="1"/>
          </p:cNvSpPr>
          <p:nvPr>
            <p:ph type="sldNum" sz="quarter" idx="5"/>
          </p:nvPr>
        </p:nvSpPr>
        <p:spPr/>
        <p:txBody>
          <a:bodyPr/>
          <a:lstStyle/>
          <a:p>
            <a:fld id="{721BDABD-3295-E04E-B5BB-690F90409AE1}" type="slidenum">
              <a:rPr lang="de-DE" smtClean="0"/>
              <a:t>20</a:t>
            </a:fld>
            <a:endParaRPr lang="de-DE"/>
          </a:p>
        </p:txBody>
      </p:sp>
    </p:spTree>
    <p:extLst>
      <p:ext uri="{BB962C8B-B14F-4D97-AF65-F5344CB8AC3E}">
        <p14:creationId xmlns:p14="http://schemas.microsoft.com/office/powerpoint/2010/main" val="2942417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1E637-2143-1361-5CC2-69FA37E14DA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D7F8F96-53F4-4A71-3335-CFD3B60B7C5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599E653-F364-1A76-6AFC-521D685A11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Zitat, welches das Fazit noch einmal aus der Perspektive eines Besuchers belegt und illustriert.</a:t>
            </a:r>
          </a:p>
          <a:p>
            <a:endParaRPr lang="de-DE" dirty="0"/>
          </a:p>
        </p:txBody>
      </p:sp>
      <p:sp>
        <p:nvSpPr>
          <p:cNvPr id="4" name="Foliennummernplatzhalter 3">
            <a:extLst>
              <a:ext uri="{FF2B5EF4-FFF2-40B4-BE49-F238E27FC236}">
                <a16:creationId xmlns:a16="http://schemas.microsoft.com/office/drawing/2014/main" id="{49D22D39-18BF-7E03-C445-5D13F39359F9}"/>
              </a:ext>
            </a:extLst>
          </p:cNvPr>
          <p:cNvSpPr>
            <a:spLocks noGrp="1"/>
          </p:cNvSpPr>
          <p:nvPr>
            <p:ph type="sldNum" sz="quarter" idx="5"/>
          </p:nvPr>
        </p:nvSpPr>
        <p:spPr/>
        <p:txBody>
          <a:bodyPr/>
          <a:lstStyle/>
          <a:p>
            <a:fld id="{721BDABD-3295-E04E-B5BB-690F90409AE1}" type="slidenum">
              <a:rPr lang="de-DE" smtClean="0"/>
              <a:t>21</a:t>
            </a:fld>
            <a:endParaRPr lang="de-DE"/>
          </a:p>
        </p:txBody>
      </p:sp>
    </p:spTree>
    <p:extLst>
      <p:ext uri="{BB962C8B-B14F-4D97-AF65-F5344CB8AC3E}">
        <p14:creationId xmlns:p14="http://schemas.microsoft.com/office/powerpoint/2010/main" val="1641698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B951A-1887-A860-9B49-7797FA466E4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2AC5DDA-067E-787A-058F-1D03CC076EC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6A63F3F-D092-43CB-3956-25C2CA7A9EA6}"/>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4C517B70-74C9-BCE3-D999-008AAC303C0E}"/>
              </a:ext>
            </a:extLst>
          </p:cNvPr>
          <p:cNvSpPr>
            <a:spLocks noGrp="1"/>
          </p:cNvSpPr>
          <p:nvPr>
            <p:ph type="sldNum" sz="quarter" idx="5"/>
          </p:nvPr>
        </p:nvSpPr>
        <p:spPr/>
        <p:txBody>
          <a:bodyPr/>
          <a:lstStyle/>
          <a:p>
            <a:fld id="{CE7E121F-665C-4944-802D-F451FCB29D54}" type="slidenum">
              <a:rPr lang="de-DE" smtClean="0"/>
              <a:t>2</a:t>
            </a:fld>
            <a:endParaRPr lang="de-DE"/>
          </a:p>
        </p:txBody>
      </p:sp>
    </p:spTree>
    <p:extLst>
      <p:ext uri="{BB962C8B-B14F-4D97-AF65-F5344CB8AC3E}">
        <p14:creationId xmlns:p14="http://schemas.microsoft.com/office/powerpoint/2010/main" val="2453021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BCE07-7F9B-8623-8D90-7860138341B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D3DFC66-76DC-AD03-290F-8557976A815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0F4F499-E384-1E53-8E5B-3D400064030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4061007-069D-5DDA-8A8C-33932C3187AC}"/>
              </a:ext>
            </a:extLst>
          </p:cNvPr>
          <p:cNvSpPr>
            <a:spLocks noGrp="1"/>
          </p:cNvSpPr>
          <p:nvPr>
            <p:ph type="sldNum" sz="quarter" idx="5"/>
          </p:nvPr>
        </p:nvSpPr>
        <p:spPr/>
        <p:txBody>
          <a:bodyPr/>
          <a:lstStyle/>
          <a:p>
            <a:fld id="{CE7E121F-665C-4944-802D-F451FCB29D54}" type="slidenum">
              <a:rPr lang="de-DE" smtClean="0"/>
              <a:t>23</a:t>
            </a:fld>
            <a:endParaRPr lang="de-DE"/>
          </a:p>
        </p:txBody>
      </p:sp>
    </p:spTree>
    <p:extLst>
      <p:ext uri="{BB962C8B-B14F-4D97-AF65-F5344CB8AC3E}">
        <p14:creationId xmlns:p14="http://schemas.microsoft.com/office/powerpoint/2010/main" val="37531527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8AD3D-750A-5BB4-E801-C9EC5CF0585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9FFFF12-6599-FF20-8DE9-3ADB1A78E7E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EFB7EE1-A684-562B-8279-8CF6E0A17D07}"/>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CB42470-0A45-6B31-9594-DD851B41FAB7}"/>
              </a:ext>
            </a:extLst>
          </p:cNvPr>
          <p:cNvSpPr>
            <a:spLocks noGrp="1"/>
          </p:cNvSpPr>
          <p:nvPr>
            <p:ph type="sldNum" sz="quarter" idx="5"/>
          </p:nvPr>
        </p:nvSpPr>
        <p:spPr/>
        <p:txBody>
          <a:bodyPr/>
          <a:lstStyle/>
          <a:p>
            <a:fld id="{CE7E121F-665C-4944-802D-F451FCB29D54}" type="slidenum">
              <a:rPr lang="de-DE" smtClean="0"/>
              <a:t>24</a:t>
            </a:fld>
            <a:endParaRPr lang="de-DE"/>
          </a:p>
        </p:txBody>
      </p:sp>
    </p:spTree>
    <p:extLst>
      <p:ext uri="{BB962C8B-B14F-4D97-AF65-F5344CB8AC3E}">
        <p14:creationId xmlns:p14="http://schemas.microsoft.com/office/powerpoint/2010/main" val="9285140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50250-6080-7E45-6A3D-B11C0ED07E5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D93A477-D565-0D24-C8C5-1A999B192D8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200534F-57A3-C276-30DF-C72C436E8598}"/>
              </a:ext>
            </a:extLst>
          </p:cNvPr>
          <p:cNvSpPr>
            <a:spLocks noGrp="1"/>
          </p:cNvSpPr>
          <p:nvPr>
            <p:ph type="body" idx="1"/>
          </p:nvPr>
        </p:nvSpPr>
        <p:spPr/>
        <p:txBody>
          <a:bodyPr/>
          <a:lstStyle/>
          <a:p>
            <a:r>
              <a:rPr lang="de-DE" dirty="0"/>
              <a:t>Wochenschaubeitrag (hier leider ohne Ton) zum Reichserntedankfest.</a:t>
            </a:r>
          </a:p>
        </p:txBody>
      </p:sp>
      <p:sp>
        <p:nvSpPr>
          <p:cNvPr id="4" name="Foliennummernplatzhalter 3">
            <a:extLst>
              <a:ext uri="{FF2B5EF4-FFF2-40B4-BE49-F238E27FC236}">
                <a16:creationId xmlns:a16="http://schemas.microsoft.com/office/drawing/2014/main" id="{FDC43000-54A3-F891-FE7B-3A3B2D53B142}"/>
              </a:ext>
            </a:extLst>
          </p:cNvPr>
          <p:cNvSpPr>
            <a:spLocks noGrp="1"/>
          </p:cNvSpPr>
          <p:nvPr>
            <p:ph type="sldNum" sz="quarter" idx="5"/>
          </p:nvPr>
        </p:nvSpPr>
        <p:spPr/>
        <p:txBody>
          <a:bodyPr/>
          <a:lstStyle/>
          <a:p>
            <a:fld id="{721BDABD-3295-E04E-B5BB-690F90409AE1}" type="slidenum">
              <a:rPr lang="de-DE" smtClean="0"/>
              <a:t>25</a:t>
            </a:fld>
            <a:endParaRPr lang="de-DE"/>
          </a:p>
        </p:txBody>
      </p:sp>
    </p:spTree>
    <p:extLst>
      <p:ext uri="{BB962C8B-B14F-4D97-AF65-F5344CB8AC3E}">
        <p14:creationId xmlns:p14="http://schemas.microsoft.com/office/powerpoint/2010/main" val="38365743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269D1-92E8-72AB-68A3-D6D29AF36C1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723170F-5513-4FAC-EEDE-8995E916183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0459FE5-B46F-D738-99BA-816B05CD326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BE37A6D9-BCEE-2573-DB8A-F540ECBF21CA}"/>
              </a:ext>
            </a:extLst>
          </p:cNvPr>
          <p:cNvSpPr>
            <a:spLocks noGrp="1"/>
          </p:cNvSpPr>
          <p:nvPr>
            <p:ph type="sldNum" sz="quarter" idx="5"/>
          </p:nvPr>
        </p:nvSpPr>
        <p:spPr/>
        <p:txBody>
          <a:bodyPr/>
          <a:lstStyle/>
          <a:p>
            <a:fld id="{CE7E121F-665C-4944-802D-F451FCB29D54}" type="slidenum">
              <a:rPr lang="de-DE" smtClean="0"/>
              <a:t>27</a:t>
            </a:fld>
            <a:endParaRPr lang="de-DE"/>
          </a:p>
        </p:txBody>
      </p:sp>
    </p:spTree>
    <p:extLst>
      <p:ext uri="{BB962C8B-B14F-4D97-AF65-F5344CB8AC3E}">
        <p14:creationId xmlns:p14="http://schemas.microsoft.com/office/powerpoint/2010/main" val="749868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E99A4-DD96-3DF5-8084-15FF87312E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5DF9308-2991-C932-D8E7-AF487CE82B9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8771BD5-6950-5657-1496-48919BE14C44}"/>
              </a:ext>
            </a:extLst>
          </p:cNvPr>
          <p:cNvSpPr>
            <a:spLocks noGrp="1"/>
          </p:cNvSpPr>
          <p:nvPr>
            <p:ph type="body" idx="1"/>
          </p:nvPr>
        </p:nvSpPr>
        <p:spPr/>
        <p:txBody>
          <a:bodyPr/>
          <a:lstStyle/>
          <a:p>
            <a:r>
              <a:rPr lang="de-DE" sz="1800" dirty="0"/>
              <a:t>Kurze Einführung: </a:t>
            </a:r>
            <a:r>
              <a:rPr lang="de-DE" sz="1800" b="1" dirty="0"/>
              <a:t>Was waren die Reichserntedankfeste?</a:t>
            </a:r>
          </a:p>
          <a:p>
            <a:endParaRPr lang="de-DE"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t>Dass das Reichserntedankfest vom Reichspropagandaminister Joseph Goebbels und nicht vom Reichslandwirtschaftsminister Walther </a:t>
            </a:r>
            <a:r>
              <a:rPr lang="de-DE" sz="1800" dirty="0" err="1"/>
              <a:t>Darrée</a:t>
            </a:r>
            <a:r>
              <a:rPr lang="de-DE" sz="1800" dirty="0"/>
              <a:t> ins Leben gerufen und geplant war, deutet bereits darauf hin, dass es bei der Veranstaltung mehr um Propaganda als um die Landbevölkerung gehen sollte, also mehr um die Wirkung auf die Teilnehmenden als um die Inhalte. Um genauer herauszufinden, welche Ziele die Veranstalter der Reichserntedankfeste hatten, schauen wir uns an, welche Gedanken sie sich bei der Planung gemacht haben. </a:t>
            </a:r>
          </a:p>
        </p:txBody>
      </p:sp>
      <p:sp>
        <p:nvSpPr>
          <p:cNvPr id="4" name="Foliennummernplatzhalter 3">
            <a:extLst>
              <a:ext uri="{FF2B5EF4-FFF2-40B4-BE49-F238E27FC236}">
                <a16:creationId xmlns:a16="http://schemas.microsoft.com/office/drawing/2014/main" id="{E203BD36-8EED-A432-EFD1-D66FF6AD5BB7}"/>
              </a:ext>
            </a:extLst>
          </p:cNvPr>
          <p:cNvSpPr>
            <a:spLocks noGrp="1"/>
          </p:cNvSpPr>
          <p:nvPr>
            <p:ph type="sldNum" sz="quarter" idx="5"/>
          </p:nvPr>
        </p:nvSpPr>
        <p:spPr/>
        <p:txBody>
          <a:bodyPr/>
          <a:lstStyle/>
          <a:p>
            <a:fld id="{721BDABD-3295-E04E-B5BB-690F90409AE1}" type="slidenum">
              <a:rPr lang="de-DE" smtClean="0"/>
              <a:t>28</a:t>
            </a:fld>
            <a:endParaRPr lang="de-DE"/>
          </a:p>
        </p:txBody>
      </p:sp>
    </p:spTree>
    <p:extLst>
      <p:ext uri="{BB962C8B-B14F-4D97-AF65-F5344CB8AC3E}">
        <p14:creationId xmlns:p14="http://schemas.microsoft.com/office/powerpoint/2010/main" val="3815630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7562E-5561-DA83-31E5-7A2500F030B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BEAA84F-C443-44A0-77AC-3A04F57070E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250CF48-1DF8-162E-98F4-28A95AC1E8A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E4A9F9E-C689-A9A5-4C0A-CCB0E84182A1}"/>
              </a:ext>
            </a:extLst>
          </p:cNvPr>
          <p:cNvSpPr>
            <a:spLocks noGrp="1"/>
          </p:cNvSpPr>
          <p:nvPr>
            <p:ph type="sldNum" sz="quarter" idx="5"/>
          </p:nvPr>
        </p:nvSpPr>
        <p:spPr/>
        <p:txBody>
          <a:bodyPr/>
          <a:lstStyle/>
          <a:p>
            <a:fld id="{721BDABD-3295-E04E-B5BB-690F90409AE1}" type="slidenum">
              <a:rPr lang="de-DE" smtClean="0"/>
              <a:t>29</a:t>
            </a:fld>
            <a:endParaRPr lang="de-DE"/>
          </a:p>
        </p:txBody>
      </p:sp>
    </p:spTree>
    <p:extLst>
      <p:ext uri="{BB962C8B-B14F-4D97-AF65-F5344CB8AC3E}">
        <p14:creationId xmlns:p14="http://schemas.microsoft.com/office/powerpoint/2010/main" val="20405875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78E97-865B-7495-B7E6-4A38AB4D62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3C81D84-8603-6521-4EB4-3FBFB600D1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3F24853-9291-00BE-894F-BFC049EE6D28}"/>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E7CDE19-097C-23FA-D98A-D1870CF71587}"/>
              </a:ext>
            </a:extLst>
          </p:cNvPr>
          <p:cNvSpPr>
            <a:spLocks noGrp="1"/>
          </p:cNvSpPr>
          <p:nvPr>
            <p:ph type="sldNum" sz="quarter" idx="5"/>
          </p:nvPr>
        </p:nvSpPr>
        <p:spPr/>
        <p:txBody>
          <a:bodyPr/>
          <a:lstStyle/>
          <a:p>
            <a:fld id="{721BDABD-3295-E04E-B5BB-690F90409AE1}" type="slidenum">
              <a:rPr lang="de-DE" smtClean="0"/>
              <a:t>30</a:t>
            </a:fld>
            <a:endParaRPr lang="de-DE"/>
          </a:p>
        </p:txBody>
      </p:sp>
    </p:spTree>
    <p:extLst>
      <p:ext uri="{BB962C8B-B14F-4D97-AF65-F5344CB8AC3E}">
        <p14:creationId xmlns:p14="http://schemas.microsoft.com/office/powerpoint/2010/main" val="2896039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E9811-E644-3B82-BE0D-5A4A7105BEC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9F54AE4-2859-95FF-755E-E5CE7FC391B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D179FDC-C4BC-CBA9-A354-6DC932B7692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92DB0DAD-3B02-C640-697E-76AA19536EE6}"/>
              </a:ext>
            </a:extLst>
          </p:cNvPr>
          <p:cNvSpPr>
            <a:spLocks noGrp="1"/>
          </p:cNvSpPr>
          <p:nvPr>
            <p:ph type="sldNum" sz="quarter" idx="5"/>
          </p:nvPr>
        </p:nvSpPr>
        <p:spPr/>
        <p:txBody>
          <a:bodyPr/>
          <a:lstStyle/>
          <a:p>
            <a:fld id="{721BDABD-3295-E04E-B5BB-690F90409AE1}" type="slidenum">
              <a:rPr lang="de-DE" smtClean="0"/>
              <a:t>31</a:t>
            </a:fld>
            <a:endParaRPr lang="de-DE"/>
          </a:p>
        </p:txBody>
      </p:sp>
    </p:spTree>
    <p:extLst>
      <p:ext uri="{BB962C8B-B14F-4D97-AF65-F5344CB8AC3E}">
        <p14:creationId xmlns:p14="http://schemas.microsoft.com/office/powerpoint/2010/main" val="4037283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51E883-344C-6FCF-8FAF-7F9B8B2FB77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F181A6-B2D8-64C6-6267-AEA7C4B4FD2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5C3FBA0-909D-DE4E-0361-F2CB142EF4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Zitat, welches das Fazit noch einmal aus der Perspektive eines Besuchers belegt und illustriert.</a:t>
            </a:r>
          </a:p>
          <a:p>
            <a:endParaRPr lang="de-DE" dirty="0"/>
          </a:p>
        </p:txBody>
      </p:sp>
      <p:sp>
        <p:nvSpPr>
          <p:cNvPr id="4" name="Foliennummernplatzhalter 3">
            <a:extLst>
              <a:ext uri="{FF2B5EF4-FFF2-40B4-BE49-F238E27FC236}">
                <a16:creationId xmlns:a16="http://schemas.microsoft.com/office/drawing/2014/main" id="{C8590808-9CC8-EE9E-F211-32B2AC37E2F1}"/>
              </a:ext>
            </a:extLst>
          </p:cNvPr>
          <p:cNvSpPr>
            <a:spLocks noGrp="1"/>
          </p:cNvSpPr>
          <p:nvPr>
            <p:ph type="sldNum" sz="quarter" idx="5"/>
          </p:nvPr>
        </p:nvSpPr>
        <p:spPr/>
        <p:txBody>
          <a:bodyPr/>
          <a:lstStyle/>
          <a:p>
            <a:fld id="{721BDABD-3295-E04E-B5BB-690F90409AE1}" type="slidenum">
              <a:rPr lang="de-DE" smtClean="0"/>
              <a:t>32</a:t>
            </a:fld>
            <a:endParaRPr lang="de-DE"/>
          </a:p>
        </p:txBody>
      </p:sp>
    </p:spTree>
    <p:extLst>
      <p:ext uri="{BB962C8B-B14F-4D97-AF65-F5344CB8AC3E}">
        <p14:creationId xmlns:p14="http://schemas.microsoft.com/office/powerpoint/2010/main" val="3469882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97F5F-04E7-8A2E-C583-070E87E4BDD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FBA70C3-EF38-68BD-1B9F-A632ADA0DB8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7AEB56C-25AB-0B14-6D2B-10AC2F507737}"/>
              </a:ext>
            </a:extLst>
          </p:cNvPr>
          <p:cNvSpPr>
            <a:spLocks noGrp="1"/>
          </p:cNvSpPr>
          <p:nvPr>
            <p:ph type="body" idx="1"/>
          </p:nvPr>
        </p:nvSpPr>
        <p:spPr/>
        <p:txBody>
          <a:bodyPr/>
          <a:lstStyle/>
          <a:p>
            <a:r>
              <a:rPr lang="de-DE" sz="1800" dirty="0"/>
              <a:t>Kurze Einführung: </a:t>
            </a:r>
            <a:r>
              <a:rPr lang="de-DE" sz="1800" b="1" dirty="0"/>
              <a:t>Was waren die Reichserntedankfeste?</a:t>
            </a:r>
          </a:p>
          <a:p>
            <a:endParaRPr lang="de-DE"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t>Dass das Reichserntedankfest vom Reichspropagandaminister Joseph Goebbels und nicht vom Reichslandwirtschaftsminister Walther </a:t>
            </a:r>
            <a:r>
              <a:rPr lang="de-DE" sz="1800" dirty="0" err="1"/>
              <a:t>Darrée</a:t>
            </a:r>
            <a:r>
              <a:rPr lang="de-DE" sz="1800" dirty="0"/>
              <a:t> ins Leben gerufen und geplant war, deutet bereits darauf hin, dass es bei der Veranstaltung mehr um Propaganda als um die Landbevölkerung gehen sollte, also mehr um die Wirkung auf die Teilnehmenden als um die Inhalte. Um genauer herauszufinden, welche Ziele die Veranstalter der Reichserntedankfeste hatten, schauen wir uns an, welche Gedanken sie sich bei der Planung gemacht haben. </a:t>
            </a:r>
          </a:p>
        </p:txBody>
      </p:sp>
      <p:sp>
        <p:nvSpPr>
          <p:cNvPr id="4" name="Foliennummernplatzhalter 3">
            <a:extLst>
              <a:ext uri="{FF2B5EF4-FFF2-40B4-BE49-F238E27FC236}">
                <a16:creationId xmlns:a16="http://schemas.microsoft.com/office/drawing/2014/main" id="{39639E52-D241-286A-27F1-587603A322DA}"/>
              </a:ext>
            </a:extLst>
          </p:cNvPr>
          <p:cNvSpPr>
            <a:spLocks noGrp="1"/>
          </p:cNvSpPr>
          <p:nvPr>
            <p:ph type="sldNum" sz="quarter" idx="5"/>
          </p:nvPr>
        </p:nvSpPr>
        <p:spPr/>
        <p:txBody>
          <a:bodyPr/>
          <a:lstStyle/>
          <a:p>
            <a:fld id="{721BDABD-3295-E04E-B5BB-690F90409AE1}" type="slidenum">
              <a:rPr lang="de-DE" smtClean="0"/>
              <a:t>3</a:t>
            </a:fld>
            <a:endParaRPr lang="de-DE"/>
          </a:p>
        </p:txBody>
      </p:sp>
    </p:spTree>
    <p:extLst>
      <p:ext uri="{BB962C8B-B14F-4D97-AF65-F5344CB8AC3E}">
        <p14:creationId xmlns:p14="http://schemas.microsoft.com/office/powerpoint/2010/main" val="1997726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3F4F3-3CD2-42F9-4698-AF185F56B4D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A593511-9E2E-D6BE-A5E3-F62E4AF85F5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98BAC98-4490-CCBB-5396-0C71B549EB8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B34E67A-8B44-A6DD-DEF5-3BBBDDCC920B}"/>
              </a:ext>
            </a:extLst>
          </p:cNvPr>
          <p:cNvSpPr>
            <a:spLocks noGrp="1"/>
          </p:cNvSpPr>
          <p:nvPr>
            <p:ph type="sldNum" sz="quarter" idx="5"/>
          </p:nvPr>
        </p:nvSpPr>
        <p:spPr/>
        <p:txBody>
          <a:bodyPr/>
          <a:lstStyle/>
          <a:p>
            <a:fld id="{CE7E121F-665C-4944-802D-F451FCB29D54}" type="slidenum">
              <a:rPr lang="de-DE" smtClean="0"/>
              <a:t>4</a:t>
            </a:fld>
            <a:endParaRPr lang="de-DE"/>
          </a:p>
        </p:txBody>
      </p:sp>
    </p:spTree>
    <p:extLst>
      <p:ext uri="{BB962C8B-B14F-4D97-AF65-F5344CB8AC3E}">
        <p14:creationId xmlns:p14="http://schemas.microsoft.com/office/powerpoint/2010/main" val="2307209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E7013-7B5E-1E40-5AE0-7B9A9FB2554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3ECDA5C-C450-4C63-9BB4-B6569D9161E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5D88A85-AFCB-9BF5-F537-5CF103242149}"/>
              </a:ext>
            </a:extLst>
          </p:cNvPr>
          <p:cNvSpPr>
            <a:spLocks noGrp="1"/>
          </p:cNvSpPr>
          <p:nvPr>
            <p:ph type="body" idx="1"/>
          </p:nvPr>
        </p:nvSpPr>
        <p:spPr/>
        <p:txBody>
          <a:bodyPr/>
          <a:lstStyle/>
          <a:p>
            <a:r>
              <a:rPr lang="de-DE" dirty="0"/>
              <a:t>Wochenschaubeitrag (hier leider ohne Ton) zum Reichserntedankfest.</a:t>
            </a:r>
          </a:p>
          <a:p>
            <a:endParaRPr lang="de-DE" dirty="0"/>
          </a:p>
          <a:p>
            <a:r>
              <a:rPr lang="de-DE" dirty="0"/>
              <a:t>Hier können die Schüler*innen das Gesamtsetting und seine mediale Aufbereitung sehen für den ersten Eindruck.</a:t>
            </a:r>
          </a:p>
        </p:txBody>
      </p:sp>
      <p:sp>
        <p:nvSpPr>
          <p:cNvPr id="4" name="Foliennummernplatzhalter 3">
            <a:extLst>
              <a:ext uri="{FF2B5EF4-FFF2-40B4-BE49-F238E27FC236}">
                <a16:creationId xmlns:a16="http://schemas.microsoft.com/office/drawing/2014/main" id="{522EA23A-C83D-9868-7549-914B562DA95C}"/>
              </a:ext>
            </a:extLst>
          </p:cNvPr>
          <p:cNvSpPr>
            <a:spLocks noGrp="1"/>
          </p:cNvSpPr>
          <p:nvPr>
            <p:ph type="sldNum" sz="quarter" idx="5"/>
          </p:nvPr>
        </p:nvSpPr>
        <p:spPr/>
        <p:txBody>
          <a:bodyPr/>
          <a:lstStyle/>
          <a:p>
            <a:fld id="{721BDABD-3295-E04E-B5BB-690F90409AE1}" type="slidenum">
              <a:rPr lang="de-DE" smtClean="0"/>
              <a:t>5</a:t>
            </a:fld>
            <a:endParaRPr lang="de-DE"/>
          </a:p>
        </p:txBody>
      </p:sp>
    </p:spTree>
    <p:extLst>
      <p:ext uri="{BB962C8B-B14F-4D97-AF65-F5344CB8AC3E}">
        <p14:creationId xmlns:p14="http://schemas.microsoft.com/office/powerpoint/2010/main" val="2853319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21F08-2342-DEF0-3C63-A4F418ADCC1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C66F45C-BCBE-3788-5DFB-AC31B92EB14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3D3E707-35AE-5988-268F-C711905CAD47}"/>
              </a:ext>
            </a:extLst>
          </p:cNvPr>
          <p:cNvSpPr>
            <a:spLocks noGrp="1"/>
          </p:cNvSpPr>
          <p:nvPr>
            <p:ph type="body" idx="1"/>
          </p:nvPr>
        </p:nvSpPr>
        <p:spPr/>
        <p:txBody>
          <a:bodyPr/>
          <a:lstStyle/>
          <a:p>
            <a:r>
              <a:rPr lang="de-DE" dirty="0"/>
              <a:t>Hier kann und soll der Eindruck vertieft werden. </a:t>
            </a:r>
          </a:p>
        </p:txBody>
      </p:sp>
      <p:sp>
        <p:nvSpPr>
          <p:cNvPr id="4" name="Foliennummernplatzhalter 3">
            <a:extLst>
              <a:ext uri="{FF2B5EF4-FFF2-40B4-BE49-F238E27FC236}">
                <a16:creationId xmlns:a16="http://schemas.microsoft.com/office/drawing/2014/main" id="{EEB1BCDD-9321-7D37-CF76-C0F3B5BD07FF}"/>
              </a:ext>
            </a:extLst>
          </p:cNvPr>
          <p:cNvSpPr>
            <a:spLocks noGrp="1"/>
          </p:cNvSpPr>
          <p:nvPr>
            <p:ph type="sldNum" sz="quarter" idx="5"/>
          </p:nvPr>
        </p:nvSpPr>
        <p:spPr/>
        <p:txBody>
          <a:bodyPr/>
          <a:lstStyle/>
          <a:p>
            <a:fld id="{CE7E121F-665C-4944-802D-F451FCB29D54}" type="slidenum">
              <a:rPr lang="de-DE" smtClean="0"/>
              <a:t>6</a:t>
            </a:fld>
            <a:endParaRPr lang="de-DE"/>
          </a:p>
        </p:txBody>
      </p:sp>
    </p:spTree>
    <p:extLst>
      <p:ext uri="{BB962C8B-B14F-4D97-AF65-F5344CB8AC3E}">
        <p14:creationId xmlns:p14="http://schemas.microsoft.com/office/powerpoint/2010/main" val="2028984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612D6-8533-0AB6-E28B-EAC884F6BDA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98F0A98-752D-2A63-5D66-96194817C7F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974D6C6-9386-9000-1013-40AF8D59F219}"/>
              </a:ext>
            </a:extLst>
          </p:cNvPr>
          <p:cNvSpPr>
            <a:spLocks noGrp="1"/>
          </p:cNvSpPr>
          <p:nvPr>
            <p:ph type="body" idx="1"/>
          </p:nvPr>
        </p:nvSpPr>
        <p:spPr/>
        <p:txBody>
          <a:bodyPr/>
          <a:lstStyle/>
          <a:p>
            <a:r>
              <a:rPr lang="de-DE" dirty="0"/>
              <a:t>Hier kann und soll der Eindruck vertieft werden. </a:t>
            </a:r>
          </a:p>
        </p:txBody>
      </p:sp>
      <p:sp>
        <p:nvSpPr>
          <p:cNvPr id="4" name="Foliennummernplatzhalter 3">
            <a:extLst>
              <a:ext uri="{FF2B5EF4-FFF2-40B4-BE49-F238E27FC236}">
                <a16:creationId xmlns:a16="http://schemas.microsoft.com/office/drawing/2014/main" id="{27B1AF8E-AD86-F49C-50EA-8C5457B22E3A}"/>
              </a:ext>
            </a:extLst>
          </p:cNvPr>
          <p:cNvSpPr>
            <a:spLocks noGrp="1"/>
          </p:cNvSpPr>
          <p:nvPr>
            <p:ph type="sldNum" sz="quarter" idx="5"/>
          </p:nvPr>
        </p:nvSpPr>
        <p:spPr/>
        <p:txBody>
          <a:bodyPr/>
          <a:lstStyle/>
          <a:p>
            <a:fld id="{CE7E121F-665C-4944-802D-F451FCB29D54}" type="slidenum">
              <a:rPr lang="de-DE" smtClean="0"/>
              <a:t>7</a:t>
            </a:fld>
            <a:endParaRPr lang="de-DE"/>
          </a:p>
        </p:txBody>
      </p:sp>
    </p:spTree>
    <p:extLst>
      <p:ext uri="{BB962C8B-B14F-4D97-AF65-F5344CB8AC3E}">
        <p14:creationId xmlns:p14="http://schemas.microsoft.com/office/powerpoint/2010/main" val="4274238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Zentrale Inhalte: </a:t>
            </a:r>
          </a:p>
          <a:p>
            <a:pPr marL="171450" indent="-171450">
              <a:buFontTx/>
              <a:buChar char="-"/>
            </a:pPr>
            <a:r>
              <a:rPr lang="de-DE" dirty="0"/>
              <a:t>Inszenierung von Hitler als volksnaher Kanzler im Bad der Masse</a:t>
            </a:r>
          </a:p>
          <a:p>
            <a:pPr marL="171450" indent="-171450">
              <a:buFontTx/>
              <a:buChar char="-"/>
            </a:pPr>
            <a:r>
              <a:rPr lang="de-DE" dirty="0"/>
              <a:t>Als Propagandabild bereits durch Perspektive erkennbar: Fotograf mit auf dem Weg, nicht spontan aus der Menge, Fokus auf Hitler im Jubel von Frauen und Teilnehmenden; SS-Reihen am Weg verdeutlichen den durchkomponierten Charakter der Veranstaltung ohne Raum für Spontanität </a:t>
            </a:r>
          </a:p>
        </p:txBody>
      </p:sp>
      <p:sp>
        <p:nvSpPr>
          <p:cNvPr id="4" name="Foliennummernplatzhalter 3"/>
          <p:cNvSpPr>
            <a:spLocks noGrp="1"/>
          </p:cNvSpPr>
          <p:nvPr>
            <p:ph type="sldNum" sz="quarter" idx="5"/>
          </p:nvPr>
        </p:nvSpPr>
        <p:spPr/>
        <p:txBody>
          <a:bodyPr/>
          <a:lstStyle/>
          <a:p>
            <a:fld id="{CE7E121F-665C-4944-802D-F451FCB29D54}" type="slidenum">
              <a:rPr lang="de-DE" smtClean="0"/>
              <a:t>8</a:t>
            </a:fld>
            <a:endParaRPr lang="de-DE"/>
          </a:p>
        </p:txBody>
      </p:sp>
    </p:spTree>
    <p:extLst>
      <p:ext uri="{BB962C8B-B14F-4D97-AF65-F5344CB8AC3E}">
        <p14:creationId xmlns:p14="http://schemas.microsoft.com/office/powerpoint/2010/main" val="3135795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61D0B-9C9A-42C4-EFDD-B302AF78873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4F08DC2-BD1C-A08E-8B23-F9A0309C90F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264135C-2FE2-415C-2675-5C883A43D8C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3C7D85C2-668B-F176-2468-FCE074C93803}"/>
              </a:ext>
            </a:extLst>
          </p:cNvPr>
          <p:cNvSpPr>
            <a:spLocks noGrp="1"/>
          </p:cNvSpPr>
          <p:nvPr>
            <p:ph type="sldNum" sz="quarter" idx="5"/>
          </p:nvPr>
        </p:nvSpPr>
        <p:spPr/>
        <p:txBody>
          <a:bodyPr/>
          <a:lstStyle/>
          <a:p>
            <a:fld id="{721BDABD-3295-E04E-B5BB-690F90409AE1}" type="slidenum">
              <a:rPr lang="de-DE" smtClean="0"/>
              <a:t>9</a:t>
            </a:fld>
            <a:endParaRPr lang="de-DE"/>
          </a:p>
        </p:txBody>
      </p:sp>
    </p:spTree>
    <p:extLst>
      <p:ext uri="{BB962C8B-B14F-4D97-AF65-F5344CB8AC3E}">
        <p14:creationId xmlns:p14="http://schemas.microsoft.com/office/powerpoint/2010/main" val="23421764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tif"/><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945FCD5B-06A5-299B-EC3A-B972AFC291F6}"/>
              </a:ext>
            </a:extLst>
          </p:cNvPr>
          <p:cNvPicPr>
            <a:picLocks noChangeAspect="1"/>
          </p:cNvPicPr>
          <p:nvPr userDrawn="1"/>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t="16727" b="30027"/>
          <a:stretch/>
        </p:blipFill>
        <p:spPr>
          <a:xfrm>
            <a:off x="6096000" y="0"/>
            <a:ext cx="6096000" cy="2169994"/>
          </a:xfrm>
          <a:prstGeom prst="rect">
            <a:avLst/>
          </a:prstGeom>
        </p:spPr>
      </p:pic>
      <p:pic>
        <p:nvPicPr>
          <p:cNvPr id="15" name="Grafik 14">
            <a:extLst>
              <a:ext uri="{FF2B5EF4-FFF2-40B4-BE49-F238E27FC236}">
                <a16:creationId xmlns:a16="http://schemas.microsoft.com/office/drawing/2014/main" id="{02E3433E-C74B-F512-254B-57C5FFBE696F}"/>
              </a:ext>
            </a:extLst>
          </p:cNvPr>
          <p:cNvPicPr>
            <a:picLocks noChangeAspect="1"/>
          </p:cNvPicPr>
          <p:nvPr userDrawn="1"/>
        </p:nvPicPr>
        <p:blipFill>
          <a:blip r:embed="rId3">
            <a:duotone>
              <a:prstClr val="black"/>
              <a:schemeClr val="accent1">
                <a:tint val="45000"/>
                <a:satMod val="400000"/>
              </a:schemeClr>
            </a:duotone>
          </a:blip>
          <a:srcRect b="46782"/>
          <a:stretch/>
        </p:blipFill>
        <p:spPr>
          <a:xfrm>
            <a:off x="0" y="1"/>
            <a:ext cx="6096000" cy="2169994"/>
          </a:xfrm>
          <a:prstGeom prst="rect">
            <a:avLst/>
          </a:prstGeom>
        </p:spPr>
      </p:pic>
      <p:sp>
        <p:nvSpPr>
          <p:cNvPr id="18" name="Textfeld 17">
            <a:extLst>
              <a:ext uri="{FF2B5EF4-FFF2-40B4-BE49-F238E27FC236}">
                <a16:creationId xmlns:a16="http://schemas.microsoft.com/office/drawing/2014/main" id="{29755A75-EC26-8F65-FF3C-AA012145E083}"/>
              </a:ext>
            </a:extLst>
          </p:cNvPr>
          <p:cNvSpPr txBox="1"/>
          <p:nvPr userDrawn="1"/>
        </p:nvSpPr>
        <p:spPr>
          <a:xfrm>
            <a:off x="1945672" y="1923773"/>
            <a:ext cx="7615452" cy="246221"/>
          </a:xfrm>
          <a:prstGeom prst="rect">
            <a:avLst/>
          </a:prstGeom>
          <a:solidFill>
            <a:schemeClr val="bg1">
              <a:alpha val="77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dirty="0">
                <a:solidFill>
                  <a:schemeClr val="accent4"/>
                </a:solidFill>
              </a:rPr>
              <a:t>Aufgenommen 1937. Bayerische Staatsbibliothek München, Bildarchiv. ⎹   Aufgenommen 2021. Sammlung </a:t>
            </a:r>
            <a:r>
              <a:rPr lang="de-DE" sz="1000" dirty="0" err="1">
                <a:solidFill>
                  <a:schemeClr val="accent4"/>
                </a:solidFill>
              </a:rPr>
              <a:t>Gelderblom</a:t>
            </a:r>
            <a:r>
              <a:rPr lang="de-DE" sz="1000" dirty="0">
                <a:solidFill>
                  <a:schemeClr val="accent4"/>
                </a:solidFill>
              </a:rPr>
              <a:t>. </a:t>
            </a:r>
            <a:endParaRPr lang="de-DE" dirty="0"/>
          </a:p>
        </p:txBody>
      </p:sp>
      <p:sp>
        <p:nvSpPr>
          <p:cNvPr id="3" name="Untertitel 2">
            <a:extLst>
              <a:ext uri="{FF2B5EF4-FFF2-40B4-BE49-F238E27FC236}">
                <a16:creationId xmlns:a16="http://schemas.microsoft.com/office/drawing/2014/main" id="{37340A12-43EC-0688-DAB6-C2A0A14AA92D}"/>
              </a:ext>
            </a:extLst>
          </p:cNvPr>
          <p:cNvSpPr>
            <a:spLocks noGrp="1"/>
          </p:cNvSpPr>
          <p:nvPr>
            <p:ph type="subTitle" idx="1" hasCustomPrompt="1"/>
          </p:nvPr>
        </p:nvSpPr>
        <p:spPr>
          <a:xfrm>
            <a:off x="1524000" y="5191686"/>
            <a:ext cx="9144000" cy="1655762"/>
          </a:xfrm>
        </p:spPr>
        <p:txBody>
          <a:bodyPr>
            <a:normAutofit/>
          </a:bodyPr>
          <a:lstStyle>
            <a:lvl1pPr marL="0" indent="0" algn="ctr">
              <a:buNone/>
              <a:defRPr sz="20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Veranstaltung/Anlass⎹ Ort ⎹ Datum</a:t>
            </a:r>
          </a:p>
        </p:txBody>
      </p:sp>
      <p:sp>
        <p:nvSpPr>
          <p:cNvPr id="22" name="Rechteck 21">
            <a:extLst>
              <a:ext uri="{FF2B5EF4-FFF2-40B4-BE49-F238E27FC236}">
                <a16:creationId xmlns:a16="http://schemas.microsoft.com/office/drawing/2014/main" id="{62412740-5F65-94BB-F174-6645885D65CF}"/>
              </a:ext>
            </a:extLst>
          </p:cNvPr>
          <p:cNvSpPr/>
          <p:nvPr userDrawn="1"/>
        </p:nvSpPr>
        <p:spPr>
          <a:xfrm>
            <a:off x="10668000" y="5808372"/>
            <a:ext cx="1524000" cy="10496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84124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DD745E-AA3A-2195-1374-E43814C3A8C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A841697F-5243-D54F-6CAF-85CC7ACD8E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D333DC72-C25C-9077-9A47-82A21649F7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Fußzeilenplatzhalter 4">
            <a:extLst>
              <a:ext uri="{FF2B5EF4-FFF2-40B4-BE49-F238E27FC236}">
                <a16:creationId xmlns:a16="http://schemas.microsoft.com/office/drawing/2014/main" id="{B936F221-C40F-4497-2D69-91C7E8308EDC}"/>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9" name="Grafik 8">
            <a:extLst>
              <a:ext uri="{FF2B5EF4-FFF2-40B4-BE49-F238E27FC236}">
                <a16:creationId xmlns:a16="http://schemas.microsoft.com/office/drawing/2014/main" id="{5151CBED-D215-61A9-A17B-B892A33F8707}"/>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9739950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0E07CC-765E-2781-E04A-AE138ECEEF73}"/>
              </a:ext>
            </a:extLst>
          </p:cNvPr>
          <p:cNvSpPr>
            <a:spLocks noGrp="1"/>
          </p:cNvSpPr>
          <p:nvPr>
            <p:ph type="title"/>
          </p:nvPr>
        </p:nvSpPr>
        <p:spPr/>
        <p:txBody>
          <a:bodyPr/>
          <a:lstStyle/>
          <a:p>
            <a:r>
              <a:rPr lang="de-DE" dirty="0"/>
              <a:t>Mastertitelformat bearbeiten</a:t>
            </a:r>
          </a:p>
        </p:txBody>
      </p:sp>
      <p:sp>
        <p:nvSpPr>
          <p:cNvPr id="3" name="Vertikaler Textplatzhalter 2">
            <a:extLst>
              <a:ext uri="{FF2B5EF4-FFF2-40B4-BE49-F238E27FC236}">
                <a16:creationId xmlns:a16="http://schemas.microsoft.com/office/drawing/2014/main" id="{832200EB-2636-B2E0-7AD0-0A6CAC9AB211}"/>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80B5392B-7B84-A0D8-9C89-DDA26F7A92F1}"/>
              </a:ext>
            </a:extLst>
          </p:cNvPr>
          <p:cNvSpPr>
            <a:spLocks noGrp="1"/>
          </p:cNvSpPr>
          <p:nvPr>
            <p:ph type="ftr" sz="quarter" idx="11"/>
          </p:nvPr>
        </p:nvSpPr>
        <p:spPr>
          <a:xfrm>
            <a:off x="4038600" y="6356350"/>
            <a:ext cx="4114800" cy="365125"/>
          </a:xfrm>
          <a:prstGeom prst="rect">
            <a:avLst/>
          </a:prstGeom>
        </p:spPr>
        <p:txBody>
          <a:bodyPr/>
          <a:lstStyle>
            <a:lvl1pPr>
              <a:defRPr>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8" name="Grafik 7">
            <a:extLst>
              <a:ext uri="{FF2B5EF4-FFF2-40B4-BE49-F238E27FC236}">
                <a16:creationId xmlns:a16="http://schemas.microsoft.com/office/drawing/2014/main" id="{FA9330A9-8339-F310-5C6D-A44881DB20FD}"/>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3896437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7026D2-C0D7-9B82-24B4-90A5E365FDC6}"/>
              </a:ext>
            </a:extLst>
          </p:cNvPr>
          <p:cNvSpPr>
            <a:spLocks noGrp="1"/>
          </p:cNvSpPr>
          <p:nvPr>
            <p:ph type="title"/>
          </p:nvPr>
        </p:nvSpPr>
        <p:spPr>
          <a:xfrm>
            <a:off x="1751526" y="365125"/>
            <a:ext cx="9602273" cy="1325563"/>
          </a:xfrm>
        </p:spPr>
        <p:txBody>
          <a:bodyPr/>
          <a:lstStyle/>
          <a:p>
            <a:r>
              <a:rPr lang="de-DE"/>
              <a:t>Mastertitelformat bearbeiten</a:t>
            </a:r>
          </a:p>
        </p:txBody>
      </p:sp>
      <p:sp>
        <p:nvSpPr>
          <p:cNvPr id="3" name="Inhaltsplatzhalter 2">
            <a:extLst>
              <a:ext uri="{FF2B5EF4-FFF2-40B4-BE49-F238E27FC236}">
                <a16:creationId xmlns:a16="http://schemas.microsoft.com/office/drawing/2014/main" id="{95A53BD7-397B-F618-4DC0-65D2046B81A5}"/>
              </a:ext>
            </a:extLst>
          </p:cNvPr>
          <p:cNvSpPr>
            <a:spLocks noGrp="1"/>
          </p:cNvSpPr>
          <p:nvPr>
            <p:ph idx="1"/>
          </p:nvPr>
        </p:nvSpPr>
        <p:spPr>
          <a:xfrm>
            <a:off x="1751526" y="1825625"/>
            <a:ext cx="9602274"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Fußzeilenplatzhalter 4">
            <a:extLst>
              <a:ext uri="{FF2B5EF4-FFF2-40B4-BE49-F238E27FC236}">
                <a16:creationId xmlns:a16="http://schemas.microsoft.com/office/drawing/2014/main" id="{ABFED000-6F5A-E297-4F86-88FDFBB293D8}"/>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8" name="Grafik 7">
            <a:extLst>
              <a:ext uri="{FF2B5EF4-FFF2-40B4-BE49-F238E27FC236}">
                <a16:creationId xmlns:a16="http://schemas.microsoft.com/office/drawing/2014/main" id="{F75E0144-A18C-82E2-5CF8-0C25A69B4A1D}"/>
              </a:ext>
            </a:extLst>
          </p:cNvPr>
          <p:cNvPicPr>
            <a:picLocks noChangeAspect="1"/>
          </p:cNvPicPr>
          <p:nvPr userDrawn="1"/>
        </p:nvPicPr>
        <p:blipFill>
          <a:blip r:embed="rId2"/>
          <a:stretch>
            <a:fillRect/>
          </a:stretch>
        </p:blipFill>
        <p:spPr>
          <a:xfrm>
            <a:off x="10668000" y="6019567"/>
            <a:ext cx="1391798" cy="838433"/>
          </a:xfrm>
          <a:prstGeom prst="rect">
            <a:avLst/>
          </a:prstGeom>
        </p:spPr>
      </p:pic>
      <p:pic>
        <p:nvPicPr>
          <p:cNvPr id="13" name="Grafik 12">
            <a:extLst>
              <a:ext uri="{FF2B5EF4-FFF2-40B4-BE49-F238E27FC236}">
                <a16:creationId xmlns:a16="http://schemas.microsoft.com/office/drawing/2014/main" id="{ED7C1A36-2173-535C-8B4A-E33F5A3DE023}"/>
              </a:ext>
            </a:extLst>
          </p:cNvPr>
          <p:cNvPicPr>
            <a:picLocks/>
          </p:cNvPicPr>
          <p:nvPr userDrawn="1"/>
        </p:nvPicPr>
        <p:blipFill>
          <a:blip r:embed="rId3">
            <a:duotone>
              <a:prstClr val="black"/>
              <a:schemeClr val="accent1">
                <a:tint val="45000"/>
                <a:satMod val="400000"/>
              </a:schemeClr>
            </a:duotone>
          </a:blip>
          <a:srcRect l="34700" r="51742"/>
          <a:stretch/>
        </p:blipFill>
        <p:spPr>
          <a:xfrm>
            <a:off x="0" y="0"/>
            <a:ext cx="1389600" cy="6858000"/>
          </a:xfrm>
          <a:prstGeom prst="rect">
            <a:avLst/>
          </a:prstGeom>
        </p:spPr>
      </p:pic>
    </p:spTree>
    <p:extLst>
      <p:ext uri="{BB962C8B-B14F-4D97-AF65-F5344CB8AC3E}">
        <p14:creationId xmlns:p14="http://schemas.microsoft.com/office/powerpoint/2010/main" val="3024656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7026D2-C0D7-9B82-24B4-90A5E365FDC6}"/>
              </a:ext>
            </a:extLst>
          </p:cNvPr>
          <p:cNvSpPr>
            <a:spLocks noGrp="1"/>
          </p:cNvSpPr>
          <p:nvPr>
            <p:ph type="title"/>
          </p:nvPr>
        </p:nvSpPr>
        <p:spPr>
          <a:xfrm>
            <a:off x="1751526" y="365125"/>
            <a:ext cx="9602273" cy="1325563"/>
          </a:xfrm>
        </p:spPr>
        <p:txBody>
          <a:bodyPr/>
          <a:lstStyle/>
          <a:p>
            <a:r>
              <a:rPr lang="de-DE"/>
              <a:t>Mastertitelformat bearbeiten</a:t>
            </a:r>
          </a:p>
        </p:txBody>
      </p:sp>
      <p:sp>
        <p:nvSpPr>
          <p:cNvPr id="3" name="Inhaltsplatzhalter 2">
            <a:extLst>
              <a:ext uri="{FF2B5EF4-FFF2-40B4-BE49-F238E27FC236}">
                <a16:creationId xmlns:a16="http://schemas.microsoft.com/office/drawing/2014/main" id="{95A53BD7-397B-F618-4DC0-65D2046B81A5}"/>
              </a:ext>
            </a:extLst>
          </p:cNvPr>
          <p:cNvSpPr>
            <a:spLocks noGrp="1"/>
          </p:cNvSpPr>
          <p:nvPr>
            <p:ph idx="1"/>
          </p:nvPr>
        </p:nvSpPr>
        <p:spPr>
          <a:xfrm>
            <a:off x="1751526" y="1825625"/>
            <a:ext cx="9602274"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Fußzeilenplatzhalter 4">
            <a:extLst>
              <a:ext uri="{FF2B5EF4-FFF2-40B4-BE49-F238E27FC236}">
                <a16:creationId xmlns:a16="http://schemas.microsoft.com/office/drawing/2014/main" id="{ABFED000-6F5A-E297-4F86-88FDFBB293D8}"/>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8" name="Grafik 7">
            <a:extLst>
              <a:ext uri="{FF2B5EF4-FFF2-40B4-BE49-F238E27FC236}">
                <a16:creationId xmlns:a16="http://schemas.microsoft.com/office/drawing/2014/main" id="{F75E0144-A18C-82E2-5CF8-0C25A69B4A1D}"/>
              </a:ext>
            </a:extLst>
          </p:cNvPr>
          <p:cNvPicPr>
            <a:picLocks noChangeAspect="1"/>
          </p:cNvPicPr>
          <p:nvPr userDrawn="1"/>
        </p:nvPicPr>
        <p:blipFill>
          <a:blip r:embed="rId2"/>
          <a:stretch>
            <a:fillRect/>
          </a:stretch>
        </p:blipFill>
        <p:spPr>
          <a:xfrm>
            <a:off x="10668000" y="6019567"/>
            <a:ext cx="1391798" cy="838433"/>
          </a:xfrm>
          <a:prstGeom prst="rect">
            <a:avLst/>
          </a:prstGeom>
        </p:spPr>
      </p:pic>
      <p:pic>
        <p:nvPicPr>
          <p:cNvPr id="12" name="Grafik 11">
            <a:extLst>
              <a:ext uri="{FF2B5EF4-FFF2-40B4-BE49-F238E27FC236}">
                <a16:creationId xmlns:a16="http://schemas.microsoft.com/office/drawing/2014/main" id="{4A071051-9D88-DDE5-4FAA-0610E0E1C967}"/>
              </a:ext>
            </a:extLst>
          </p:cNvPr>
          <p:cNvPicPr>
            <a:picLocks noChangeAspect="1"/>
          </p:cNvPicPr>
          <p:nvPr userDrawn="1"/>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aturation sat="66000"/>
                    </a14:imgEffect>
                  </a14:imgLayer>
                </a14:imgProps>
              </a:ext>
            </a:extLst>
          </a:blip>
          <a:srcRect l="35000" r="51301"/>
          <a:stretch/>
        </p:blipFill>
        <p:spPr>
          <a:xfrm>
            <a:off x="1" y="0"/>
            <a:ext cx="1391798" cy="6858000"/>
          </a:xfrm>
          <a:prstGeom prst="rect">
            <a:avLst/>
          </a:prstGeom>
        </p:spPr>
      </p:pic>
    </p:spTree>
    <p:extLst>
      <p:ext uri="{BB962C8B-B14F-4D97-AF65-F5344CB8AC3E}">
        <p14:creationId xmlns:p14="http://schemas.microsoft.com/office/powerpoint/2010/main" val="1433761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D26FAF-ABD8-30B6-BD61-21E1C3D91831}"/>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23D7D4F6-1B9E-75AF-686C-5D6E0E9BC8F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Tree>
    <p:extLst>
      <p:ext uri="{BB962C8B-B14F-4D97-AF65-F5344CB8AC3E}">
        <p14:creationId xmlns:p14="http://schemas.microsoft.com/office/powerpoint/2010/main" val="146850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20EDA0-455A-9664-38AA-90E3DCAF42FA}"/>
              </a:ext>
            </a:extLst>
          </p:cNvPr>
          <p:cNvSpPr>
            <a:spLocks noGrp="1"/>
          </p:cNvSpPr>
          <p:nvPr>
            <p:ph type="title"/>
          </p:nvPr>
        </p:nvSpPr>
        <p:spPr>
          <a:xfrm>
            <a:off x="1676400" y="483337"/>
            <a:ext cx="10515600" cy="1325563"/>
          </a:xfrm>
        </p:spPr>
        <p:txBody>
          <a:bodyPr/>
          <a:lstStyle/>
          <a:p>
            <a:r>
              <a:rPr lang="de-DE"/>
              <a:t>Mastertitelformat bearbeiten</a:t>
            </a:r>
          </a:p>
        </p:txBody>
      </p:sp>
      <p:sp>
        <p:nvSpPr>
          <p:cNvPr id="3" name="Inhaltsplatzhalter 2">
            <a:extLst>
              <a:ext uri="{FF2B5EF4-FFF2-40B4-BE49-F238E27FC236}">
                <a16:creationId xmlns:a16="http://schemas.microsoft.com/office/drawing/2014/main" id="{1942661C-6755-8455-21DA-51E3C12A377F}"/>
              </a:ext>
            </a:extLst>
          </p:cNvPr>
          <p:cNvSpPr>
            <a:spLocks noGrp="1"/>
          </p:cNvSpPr>
          <p:nvPr>
            <p:ph sz="half" idx="1"/>
          </p:nvPr>
        </p:nvSpPr>
        <p:spPr>
          <a:xfrm>
            <a:off x="1676400" y="1943837"/>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8513777-99D9-9D6B-E3C0-931E69661F5C}"/>
              </a:ext>
            </a:extLst>
          </p:cNvPr>
          <p:cNvSpPr>
            <a:spLocks noGrp="1"/>
          </p:cNvSpPr>
          <p:nvPr>
            <p:ph sz="half" idx="2"/>
          </p:nvPr>
        </p:nvSpPr>
        <p:spPr>
          <a:xfrm>
            <a:off x="7010400" y="1943837"/>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Fußzeilenplatzhalter 4">
            <a:extLst>
              <a:ext uri="{FF2B5EF4-FFF2-40B4-BE49-F238E27FC236}">
                <a16:creationId xmlns:a16="http://schemas.microsoft.com/office/drawing/2014/main" id="{04267F07-496A-2FD8-5D49-8A1C20A3356A}"/>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9" name="Grafik 8">
            <a:extLst>
              <a:ext uri="{FF2B5EF4-FFF2-40B4-BE49-F238E27FC236}">
                <a16:creationId xmlns:a16="http://schemas.microsoft.com/office/drawing/2014/main" id="{9514C271-26CA-DE15-DAE0-7C0F40FA29C8}"/>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3993553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3F088B-1B84-D0BF-47AE-BDA026625D2C}"/>
              </a:ext>
            </a:extLst>
          </p:cNvPr>
          <p:cNvSpPr>
            <a:spLocks noGrp="1"/>
          </p:cNvSpPr>
          <p:nvPr>
            <p:ph type="title"/>
          </p:nvPr>
        </p:nvSpPr>
        <p:spPr>
          <a:xfrm>
            <a:off x="1767067"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FC8D444C-CD70-C742-F4DD-4C8F2DC52192}"/>
              </a:ext>
            </a:extLst>
          </p:cNvPr>
          <p:cNvSpPr>
            <a:spLocks noGrp="1"/>
          </p:cNvSpPr>
          <p:nvPr>
            <p:ph type="body" idx="1"/>
          </p:nvPr>
        </p:nvSpPr>
        <p:spPr>
          <a:xfrm>
            <a:off x="1767067"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46B0CA5-DD55-D3B1-449D-C98CD642123A}"/>
              </a:ext>
            </a:extLst>
          </p:cNvPr>
          <p:cNvSpPr>
            <a:spLocks noGrp="1"/>
          </p:cNvSpPr>
          <p:nvPr>
            <p:ph sz="half" idx="2"/>
          </p:nvPr>
        </p:nvSpPr>
        <p:spPr>
          <a:xfrm>
            <a:off x="1767067"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610B0D33-5F10-215D-6A6B-3747306567FB}"/>
              </a:ext>
            </a:extLst>
          </p:cNvPr>
          <p:cNvSpPr>
            <a:spLocks noGrp="1"/>
          </p:cNvSpPr>
          <p:nvPr>
            <p:ph type="body" sz="quarter" idx="3"/>
          </p:nvPr>
        </p:nvSpPr>
        <p:spPr>
          <a:xfrm>
            <a:off x="7099479"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9D8FAE67-9A11-2EA9-7B45-7A267E385B0A}"/>
              </a:ext>
            </a:extLst>
          </p:cNvPr>
          <p:cNvSpPr>
            <a:spLocks noGrp="1"/>
          </p:cNvSpPr>
          <p:nvPr>
            <p:ph sz="quarter" idx="4"/>
          </p:nvPr>
        </p:nvSpPr>
        <p:spPr>
          <a:xfrm>
            <a:off x="7099479"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Fußzeilenplatzhalter 4">
            <a:extLst>
              <a:ext uri="{FF2B5EF4-FFF2-40B4-BE49-F238E27FC236}">
                <a16:creationId xmlns:a16="http://schemas.microsoft.com/office/drawing/2014/main" id="{C503EF4F-251C-3040-CC13-A0DB95A96057}"/>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11" name="Grafik 10">
            <a:extLst>
              <a:ext uri="{FF2B5EF4-FFF2-40B4-BE49-F238E27FC236}">
                <a16:creationId xmlns:a16="http://schemas.microsoft.com/office/drawing/2014/main" id="{21B6A295-D52D-FDCA-FE23-D4A0F21BB4B1}"/>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2356245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60F2DA-BD72-E8D4-DAEA-289410827439}"/>
              </a:ext>
            </a:extLst>
          </p:cNvPr>
          <p:cNvSpPr>
            <a:spLocks noGrp="1"/>
          </p:cNvSpPr>
          <p:nvPr>
            <p:ph type="title"/>
          </p:nvPr>
        </p:nvSpPr>
        <p:spPr>
          <a:xfrm>
            <a:off x="1751526" y="365125"/>
            <a:ext cx="9602273" cy="1325563"/>
          </a:xfrm>
        </p:spPr>
        <p:txBody>
          <a:bodyPr/>
          <a:lstStyle/>
          <a:p>
            <a:r>
              <a:rPr lang="de-DE"/>
              <a:t>Mastertitelformat bearbeiten</a:t>
            </a:r>
          </a:p>
        </p:txBody>
      </p:sp>
      <p:sp>
        <p:nvSpPr>
          <p:cNvPr id="6" name="Fußzeilenplatzhalter 4">
            <a:extLst>
              <a:ext uri="{FF2B5EF4-FFF2-40B4-BE49-F238E27FC236}">
                <a16:creationId xmlns:a16="http://schemas.microsoft.com/office/drawing/2014/main" id="{F4F4D8F5-1BCF-ADCA-F96A-4A84081B9C57}"/>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7" name="Grafik 6">
            <a:extLst>
              <a:ext uri="{FF2B5EF4-FFF2-40B4-BE49-F238E27FC236}">
                <a16:creationId xmlns:a16="http://schemas.microsoft.com/office/drawing/2014/main" id="{5ADC15A1-9FC3-3648-8A34-F287BE2473E6}"/>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3518128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CB6A524D-7105-C3CF-B21B-B51715A2CEA7}"/>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6" name="Grafik 5">
            <a:extLst>
              <a:ext uri="{FF2B5EF4-FFF2-40B4-BE49-F238E27FC236}">
                <a16:creationId xmlns:a16="http://schemas.microsoft.com/office/drawing/2014/main" id="{9FCC5B1F-5A5F-EC09-03E5-68852E9E3D07}"/>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2193598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F2F714-EED4-16F0-B563-8C33016C154A}"/>
              </a:ext>
            </a:extLst>
          </p:cNvPr>
          <p:cNvSpPr>
            <a:spLocks noGrp="1"/>
          </p:cNvSpPr>
          <p:nvPr>
            <p:ph type="title"/>
          </p:nvPr>
        </p:nvSpPr>
        <p:spPr>
          <a:xfrm>
            <a:off x="1676400" y="470079"/>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79861381-6D59-9A6B-FFF1-B5AE3228E78D}"/>
              </a:ext>
            </a:extLst>
          </p:cNvPr>
          <p:cNvSpPr>
            <a:spLocks noGrp="1"/>
          </p:cNvSpPr>
          <p:nvPr>
            <p:ph idx="1"/>
          </p:nvPr>
        </p:nvSpPr>
        <p:spPr>
          <a:xfrm>
            <a:off x="6019800" y="1000304"/>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486E1CA5-77DD-CC7B-DC17-F91249C0150A}"/>
              </a:ext>
            </a:extLst>
          </p:cNvPr>
          <p:cNvSpPr>
            <a:spLocks noGrp="1"/>
          </p:cNvSpPr>
          <p:nvPr>
            <p:ph type="body" sz="half" idx="2"/>
          </p:nvPr>
        </p:nvSpPr>
        <p:spPr>
          <a:xfrm>
            <a:off x="1676400" y="2070279"/>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Fußzeilenplatzhalter 4">
            <a:extLst>
              <a:ext uri="{FF2B5EF4-FFF2-40B4-BE49-F238E27FC236}">
                <a16:creationId xmlns:a16="http://schemas.microsoft.com/office/drawing/2014/main" id="{6B84DF7A-EAC0-438F-5A3E-7EC679EE224C}"/>
              </a:ext>
            </a:extLst>
          </p:cNvPr>
          <p:cNvSpPr>
            <a:spLocks noGrp="1"/>
          </p:cNvSpPr>
          <p:nvPr>
            <p:ph type="ftr" sz="quarter" idx="11"/>
          </p:nvPr>
        </p:nvSpPr>
        <p:spPr>
          <a:xfrm>
            <a:off x="4038600" y="6356350"/>
            <a:ext cx="4114800" cy="365125"/>
          </a:xfrm>
          <a:prstGeom prst="rect">
            <a:avLst/>
          </a:prstGeom>
        </p:spPr>
        <p:txBody>
          <a:bodyPr/>
          <a:lstStyle>
            <a:lvl1pPr>
              <a:defRPr b="0">
                <a:solidFill>
                  <a:schemeClr val="accent3"/>
                </a:solidFill>
              </a:defRPr>
            </a:lvl1pPr>
          </a:lstStyle>
          <a:p>
            <a:r>
              <a:rPr lang="de-DE" dirty="0"/>
              <a:t>Jan </a:t>
            </a:r>
            <a:r>
              <a:rPr lang="de-DE" dirty="0" err="1"/>
              <a:t>Waitzmann</a:t>
            </a:r>
            <a:endParaRPr lang="de-DE" dirty="0"/>
          </a:p>
          <a:p>
            <a:r>
              <a:rPr lang="de-DE" dirty="0"/>
              <a:t>Dokumentations- und Lernort </a:t>
            </a:r>
            <a:r>
              <a:rPr lang="de-DE" dirty="0" err="1"/>
              <a:t>Bückeberg</a:t>
            </a:r>
            <a:endParaRPr lang="de-DE" dirty="0"/>
          </a:p>
        </p:txBody>
      </p:sp>
      <p:pic>
        <p:nvPicPr>
          <p:cNvPr id="9" name="Grafik 8">
            <a:extLst>
              <a:ext uri="{FF2B5EF4-FFF2-40B4-BE49-F238E27FC236}">
                <a16:creationId xmlns:a16="http://schemas.microsoft.com/office/drawing/2014/main" id="{AECA2BC7-5C19-7DEA-6294-52BBF2CFBDFD}"/>
              </a:ext>
            </a:extLst>
          </p:cNvPr>
          <p:cNvPicPr>
            <a:picLocks noChangeAspect="1"/>
          </p:cNvPicPr>
          <p:nvPr userDrawn="1"/>
        </p:nvPicPr>
        <p:blipFill>
          <a:blip r:embed="rId2"/>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29373823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40958DF8-095A-3014-6BE7-E05CF78B1C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100FA96-95CA-7309-038F-45993973A3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a:extLst>
              <a:ext uri="{FF2B5EF4-FFF2-40B4-BE49-F238E27FC236}">
                <a16:creationId xmlns:a16="http://schemas.microsoft.com/office/drawing/2014/main" id="{8FB1F92B-0AB6-3A90-A5F3-D9D0445FEB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de-DE" dirty="0"/>
              <a:t>Jan </a:t>
            </a:r>
            <a:r>
              <a:rPr lang="de-DE" dirty="0" err="1"/>
              <a:t>Waitzmann</a:t>
            </a:r>
            <a:endParaRPr lang="de-DE" dirty="0"/>
          </a:p>
          <a:p>
            <a:r>
              <a:rPr lang="de-DE" dirty="0">
                <a:solidFill>
                  <a:schemeClr val="accent3"/>
                </a:solidFill>
              </a:rPr>
              <a:t>Dokumentations- und Lernort </a:t>
            </a:r>
            <a:r>
              <a:rPr lang="de-DE" dirty="0" err="1">
                <a:solidFill>
                  <a:schemeClr val="accent3"/>
                </a:solidFill>
              </a:rPr>
              <a:t>Bückeberg</a:t>
            </a:r>
            <a:endParaRPr lang="de-DE" dirty="0">
              <a:solidFill>
                <a:schemeClr val="accent3"/>
              </a:solidFill>
            </a:endParaRPr>
          </a:p>
        </p:txBody>
      </p:sp>
      <p:pic>
        <p:nvPicPr>
          <p:cNvPr id="13" name="Grafik 12">
            <a:extLst>
              <a:ext uri="{FF2B5EF4-FFF2-40B4-BE49-F238E27FC236}">
                <a16:creationId xmlns:a16="http://schemas.microsoft.com/office/drawing/2014/main" id="{0897A999-6EB3-A290-7700-A9219BD6432E}"/>
              </a:ext>
            </a:extLst>
          </p:cNvPr>
          <p:cNvPicPr>
            <a:picLocks noChangeAspect="1"/>
          </p:cNvPicPr>
          <p:nvPr userDrawn="1"/>
        </p:nvPicPr>
        <p:blipFill>
          <a:blip r:embed="rId13"/>
          <a:stretch>
            <a:fillRect/>
          </a:stretch>
        </p:blipFill>
        <p:spPr>
          <a:xfrm>
            <a:off x="10668000" y="6019567"/>
            <a:ext cx="1391798" cy="838433"/>
          </a:xfrm>
          <a:prstGeom prst="rect">
            <a:avLst/>
          </a:prstGeom>
        </p:spPr>
      </p:pic>
    </p:spTree>
    <p:extLst>
      <p:ext uri="{BB962C8B-B14F-4D97-AF65-F5344CB8AC3E}">
        <p14:creationId xmlns:p14="http://schemas.microsoft.com/office/powerpoint/2010/main" val="1601307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g"/><Relationship Id="rId5" Type="http://schemas.openxmlformats.org/officeDocument/2006/relationships/image" Target="../media/image9.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g"/><Relationship Id="rId5" Type="http://schemas.openxmlformats.org/officeDocument/2006/relationships/image" Target="../media/image9.png"/><Relationship Id="rId4"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8.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g"/><Relationship Id="rId5" Type="http://schemas.openxmlformats.org/officeDocument/2006/relationships/image" Target="../media/image9.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6.jp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CA5DD-A8E9-D564-AA34-3907A13B01B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F73AB6C-89B6-20B5-C044-E185518DE4E5}"/>
              </a:ext>
            </a:extLst>
          </p:cNvPr>
          <p:cNvSpPr>
            <a:spLocks noGrp="1"/>
          </p:cNvSpPr>
          <p:nvPr>
            <p:ph type="ctrTitle" idx="4294967295"/>
          </p:nvPr>
        </p:nvSpPr>
        <p:spPr>
          <a:xfrm>
            <a:off x="890788" y="2665925"/>
            <a:ext cx="10410423" cy="1236373"/>
          </a:xfrm>
        </p:spPr>
        <p:txBody>
          <a:bodyPr>
            <a:normAutofit/>
          </a:bodyPr>
          <a:lstStyle/>
          <a:p>
            <a:pPr indent="457200" algn="ctr"/>
            <a:br>
              <a:rPr lang="de-DE" sz="2700" dirty="0">
                <a:effectLst/>
                <a:latin typeface="Helvetica Neue" panose="02000503000000020004" pitchFamily="2" charset="0"/>
              </a:rPr>
            </a:br>
            <a:br>
              <a:rPr lang="de-DE" sz="2700" dirty="0">
                <a:effectLst/>
                <a:latin typeface="Helvetica Neue" panose="02000503000000020004" pitchFamily="2" charset="0"/>
              </a:rPr>
            </a:br>
            <a:r>
              <a:rPr lang="de-DE" sz="2700" dirty="0">
                <a:effectLst/>
                <a:latin typeface="Helvetica Neue" panose="02000503000000020004" pitchFamily="2" charset="0"/>
              </a:rPr>
              <a:t>»</a:t>
            </a:r>
            <a:r>
              <a:rPr lang="de-DE" sz="2700" dirty="0">
                <a:latin typeface="Arial" panose="020B0604020202020204" pitchFamily="34" charset="0"/>
                <a:cs typeface="Arial" panose="020B0604020202020204" pitchFamily="34" charset="0"/>
              </a:rPr>
              <a:t>Die Masse erkennt sich selbst«</a:t>
            </a:r>
            <a:endParaRPr lang="de-DE" dirty="0"/>
          </a:p>
        </p:txBody>
      </p:sp>
      <p:sp>
        <p:nvSpPr>
          <p:cNvPr id="3" name="Untertitel 2">
            <a:extLst>
              <a:ext uri="{FF2B5EF4-FFF2-40B4-BE49-F238E27FC236}">
                <a16:creationId xmlns:a16="http://schemas.microsoft.com/office/drawing/2014/main" id="{D4AD3823-621D-B02C-E637-E343113EDC74}"/>
              </a:ext>
            </a:extLst>
          </p:cNvPr>
          <p:cNvSpPr>
            <a:spLocks noGrp="1"/>
          </p:cNvSpPr>
          <p:nvPr>
            <p:ph type="subTitle" idx="4294967295"/>
          </p:nvPr>
        </p:nvSpPr>
        <p:spPr>
          <a:xfrm>
            <a:off x="1524000" y="5191686"/>
            <a:ext cx="9144000" cy="16557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000" dirty="0">
                <a:solidFill>
                  <a:schemeClr val="accent4"/>
                </a:solidFill>
              </a:rPr>
              <a:t>Datum</a:t>
            </a:r>
          </a:p>
          <a:p>
            <a:endParaRPr lang="de-DE" dirty="0"/>
          </a:p>
          <a:p>
            <a:pPr marL="0" indent="0">
              <a:buNone/>
            </a:pPr>
            <a:endParaRPr lang="de-DE" dirty="0"/>
          </a:p>
        </p:txBody>
      </p:sp>
      <p:sp>
        <p:nvSpPr>
          <p:cNvPr id="4" name="Textfeld 3">
            <a:extLst>
              <a:ext uri="{FF2B5EF4-FFF2-40B4-BE49-F238E27FC236}">
                <a16:creationId xmlns:a16="http://schemas.microsoft.com/office/drawing/2014/main" id="{49C24392-114A-6066-5D34-85448245BACE}"/>
              </a:ext>
            </a:extLst>
          </p:cNvPr>
          <p:cNvSpPr txBox="1"/>
          <p:nvPr/>
        </p:nvSpPr>
        <p:spPr>
          <a:xfrm>
            <a:off x="890788" y="3902298"/>
            <a:ext cx="10410423" cy="1323439"/>
          </a:xfrm>
          <a:prstGeom prst="rect">
            <a:avLst/>
          </a:prstGeom>
          <a:noFill/>
        </p:spPr>
        <p:txBody>
          <a:bodyPr wrap="square" rtlCol="0">
            <a:spAutoFit/>
          </a:bodyPr>
          <a:lstStyle/>
          <a:p>
            <a:pPr algn="ctr"/>
            <a:r>
              <a:rPr lang="de-DE" sz="4000" b="1" dirty="0">
                <a:latin typeface="Arial" panose="020B0604020202020204" pitchFamily="34" charset="0"/>
                <a:cs typeface="Arial" panose="020B0604020202020204" pitchFamily="34" charset="0"/>
              </a:rPr>
              <a:t>Propaganda und Vergemeinschaftung beim Reichserntedankfest</a:t>
            </a:r>
          </a:p>
        </p:txBody>
      </p:sp>
    </p:spTree>
    <p:extLst>
      <p:ext uri="{BB962C8B-B14F-4D97-AF65-F5344CB8AC3E}">
        <p14:creationId xmlns:p14="http://schemas.microsoft.com/office/powerpoint/2010/main" val="1827188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C8526-E6E6-DACE-479F-4363EB84349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24EE3D5-7DE7-4873-0F45-2A143063BB19}"/>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AF8F7BAB-FE3B-0D47-8CF5-5D9F779ECE7C}"/>
              </a:ext>
            </a:extLst>
          </p:cNvPr>
          <p:cNvSpPr txBox="1">
            <a:spLocks/>
          </p:cNvSpPr>
          <p:nvPr/>
        </p:nvSpPr>
        <p:spPr>
          <a:xfrm>
            <a:off x="1903926" y="1978024"/>
            <a:ext cx="9602274" cy="4879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buNone/>
            </a:pPr>
            <a:r>
              <a:rPr lang="de-DE" dirty="0">
                <a:latin typeface="Arial" panose="020B0604020202020204" pitchFamily="34" charset="0"/>
                <a:cs typeface="Arial" panose="020B0604020202020204" pitchFamily="34" charset="0"/>
              </a:rPr>
              <a:t>→ Die Bauern und die Landbevölkerung wurden durch die Propaganda instrumentalisiert, da es im Kern nicht um sie ging, sondern sie „Mittel zum Zweck“ waren.</a:t>
            </a:r>
          </a:p>
          <a:p>
            <a:pPr marL="361950" indent="-361950">
              <a:buNone/>
            </a:pPr>
            <a:endParaRPr lang="de-DE" dirty="0">
              <a:latin typeface="Arial" panose="020B0604020202020204" pitchFamily="34" charset="0"/>
              <a:cs typeface="Arial" panose="020B0604020202020204" pitchFamily="34" charset="0"/>
            </a:endParaRPr>
          </a:p>
          <a:p>
            <a:pPr marL="0" indent="0" algn="ctr">
              <a:buNone/>
            </a:pPr>
            <a:r>
              <a:rPr lang="de-DE" dirty="0">
                <a:latin typeface="Arial" panose="020B0604020202020204" pitchFamily="34" charset="0"/>
                <a:cs typeface="Arial" panose="020B0604020202020204" pitchFamily="34" charset="0"/>
              </a:rPr>
              <a:t>„</a:t>
            </a:r>
            <a:r>
              <a:rPr lang="de-DE" i="1" dirty="0">
                <a:latin typeface="Arial" panose="020B0604020202020204" pitchFamily="34" charset="0"/>
                <a:cs typeface="Arial" panose="020B0604020202020204" pitchFamily="34" charset="0"/>
              </a:rPr>
              <a:t>Nun begab sich der Führer zur Rednertribüne und sprach wie im Vorjahr nach [Reichslandwirtschaftsminister Walther] </a:t>
            </a:r>
            <a:r>
              <a:rPr lang="de-DE" i="1" dirty="0" err="1">
                <a:latin typeface="Arial" panose="020B0604020202020204" pitchFamily="34" charset="0"/>
                <a:cs typeface="Arial" panose="020B0604020202020204" pitchFamily="34" charset="0"/>
              </a:rPr>
              <a:t>Darré</a:t>
            </a:r>
            <a:r>
              <a:rPr lang="de-DE" i="1" dirty="0">
                <a:latin typeface="Arial" panose="020B0604020202020204" pitchFamily="34" charset="0"/>
                <a:cs typeface="Arial" panose="020B0604020202020204" pitchFamily="34" charset="0"/>
              </a:rPr>
              <a:t> etwa ¾ Std. nach Manuskript, wirksam wie immer, wenn auch ohne engere Beziehung zum </a:t>
            </a:r>
            <a:r>
              <a:rPr lang="de-DE" i="1" dirty="0" err="1">
                <a:latin typeface="Arial" panose="020B0604020202020204" pitchFamily="34" charset="0"/>
                <a:cs typeface="Arial" panose="020B0604020202020204" pitchFamily="34" charset="0"/>
              </a:rPr>
              <a:t>Anlaß</a:t>
            </a:r>
            <a:r>
              <a:rPr lang="de-DE" i="1" dirty="0">
                <a:latin typeface="Arial" panose="020B0604020202020204" pitchFamily="34" charset="0"/>
                <a:cs typeface="Arial" panose="020B0604020202020204" pitchFamily="34" charset="0"/>
              </a:rPr>
              <a:t> des Tages; von Dank und Ernte war im Grund wenig die Rede</a:t>
            </a:r>
            <a:r>
              <a:rPr lang="de-DE" dirty="0">
                <a:latin typeface="Arial" panose="020B0604020202020204" pitchFamily="34" charset="0"/>
                <a:cs typeface="Arial" panose="020B0604020202020204" pitchFamily="34" charset="0"/>
              </a:rPr>
              <a:t>.“</a:t>
            </a:r>
          </a:p>
          <a:p>
            <a:pPr marL="0" indent="0" algn="ctr">
              <a:buNone/>
            </a:pPr>
            <a:r>
              <a:rPr lang="de-DE" sz="2400" dirty="0">
                <a:latin typeface="Arial" panose="020B0604020202020204" pitchFamily="34" charset="0"/>
                <a:cs typeface="Arial" panose="020B0604020202020204" pitchFamily="34" charset="0"/>
              </a:rPr>
              <a:t>(aus einem privaten Bericht von 1934)</a:t>
            </a:r>
          </a:p>
          <a:p>
            <a:pPr marL="361950" indent="-361950">
              <a:buNone/>
            </a:pPr>
            <a:endParaRPr lang="de-DE"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904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272E5-60ED-2DBD-FEC3-EA2FC196EF6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3C9204E-B26B-F276-5A0D-4440548FB7CC}"/>
              </a:ext>
            </a:extLst>
          </p:cNvPr>
          <p:cNvSpPr>
            <a:spLocks noGrp="1"/>
          </p:cNvSpPr>
          <p:nvPr>
            <p:ph type="title"/>
          </p:nvPr>
        </p:nvSpPr>
        <p:spPr/>
        <p:txBody>
          <a:bodyPr/>
          <a:lstStyle/>
          <a:p>
            <a:r>
              <a:rPr lang="de-DE" dirty="0">
                <a:latin typeface="Arial" panose="020B0604020202020204" pitchFamily="34" charset="0"/>
                <a:cs typeface="Arial" panose="020B0604020202020204" pitchFamily="34" charset="0"/>
              </a:rPr>
              <a:t>Exkursion </a:t>
            </a:r>
          </a:p>
        </p:txBody>
      </p:sp>
      <p:sp>
        <p:nvSpPr>
          <p:cNvPr id="3" name="Inhaltsplatzhalter 2">
            <a:extLst>
              <a:ext uri="{FF2B5EF4-FFF2-40B4-BE49-F238E27FC236}">
                <a16:creationId xmlns:a16="http://schemas.microsoft.com/office/drawing/2014/main" id="{EDD7A345-59F7-09F9-1437-03067160AFED}"/>
              </a:ext>
            </a:extLst>
          </p:cNvPr>
          <p:cNvSpPr>
            <a:spLocks noGrp="1"/>
          </p:cNvSpPr>
          <p:nvPr>
            <p:ph idx="1"/>
          </p:nvPr>
        </p:nvSpPr>
        <p:spPr/>
        <p:txBody>
          <a:bodyPr>
            <a:normAutofit fontScale="85000" lnSpcReduction="20000"/>
          </a:bodyPr>
          <a:lstStyle/>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Termin: </a:t>
            </a:r>
            <a:r>
              <a:rPr lang="de-DE" sz="1900" b="1" dirty="0">
                <a:latin typeface="Arial" panose="020B0604020202020204" pitchFamily="34" charset="0"/>
                <a:cs typeface="Arial" panose="020B0604020202020204" pitchFamily="34" charset="0"/>
              </a:rPr>
              <a:t>##</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Treffpunkt: um </a:t>
            </a:r>
            <a:r>
              <a:rPr lang="de-DE" sz="1900" b="1" dirty="0">
                <a:latin typeface="Arial" panose="020B0604020202020204" pitchFamily="34" charset="0"/>
                <a:cs typeface="Arial" panose="020B0604020202020204" pitchFamily="34" charset="0"/>
              </a:rPr>
              <a:t>##Zeit </a:t>
            </a:r>
            <a:r>
              <a:rPr lang="de-DE" sz="1900" dirty="0">
                <a:latin typeface="Arial" panose="020B0604020202020204" pitchFamily="34" charset="0"/>
                <a:cs typeface="Arial" panose="020B0604020202020204" pitchFamily="34" charset="0"/>
              </a:rPr>
              <a:t>(mind. 15 Minuten vor Beginn der Lerneinheit) am </a:t>
            </a:r>
            <a:r>
              <a:rPr lang="de-DE" sz="1900" b="1" dirty="0">
                <a:latin typeface="Arial" panose="020B0604020202020204" pitchFamily="34" charset="0"/>
                <a:cs typeface="Arial" panose="020B0604020202020204" pitchFamily="34" charset="0"/>
              </a:rPr>
              <a:t>##Ort </a:t>
            </a:r>
            <a:r>
              <a:rPr lang="de-DE" sz="1900" dirty="0">
                <a:latin typeface="Arial" panose="020B0604020202020204" pitchFamily="34" charset="0"/>
                <a:cs typeface="Arial" panose="020B0604020202020204" pitchFamily="34" charset="0"/>
              </a:rPr>
              <a:t>(z. B.: Eingang Süd (oben am </a:t>
            </a:r>
            <a:r>
              <a:rPr lang="de-DE" sz="1900" dirty="0" err="1">
                <a:latin typeface="Arial" panose="020B0604020202020204" pitchFamily="34" charset="0"/>
                <a:cs typeface="Arial" panose="020B0604020202020204" pitchFamily="34" charset="0"/>
              </a:rPr>
              <a:t>Bückeberg</a:t>
            </a:r>
            <a:r>
              <a:rPr lang="de-DE" sz="1900" dirty="0">
                <a:latin typeface="Arial" panose="020B0604020202020204" pitchFamily="34" charset="0"/>
                <a:cs typeface="Arial" panose="020B0604020202020204" pitchFamily="34" charset="0"/>
              </a:rPr>
              <a:t>))</a:t>
            </a:r>
            <a:endParaRPr lang="de-DE" sz="18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de-DE" sz="1800" dirty="0">
                <a:latin typeface="Arial" panose="020B0604020202020204" pitchFamily="34" charset="0"/>
                <a:cs typeface="Arial" panose="020B0604020202020204" pitchFamily="34" charset="0"/>
              </a:rPr>
              <a:t>Anreise: </a:t>
            </a:r>
            <a:r>
              <a:rPr lang="de-DE" sz="1800" b="1" dirty="0">
                <a:latin typeface="Arial" panose="020B0604020202020204" pitchFamily="34" charset="0"/>
                <a:cs typeface="Arial" panose="020B0604020202020204" pitchFamily="34" charset="0"/>
              </a:rPr>
              <a:t>##</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Auto/Bus/Motorrad: </a:t>
            </a:r>
            <a:r>
              <a:rPr lang="de-DE" sz="1800" dirty="0">
                <a:latin typeface="Arial" panose="020B0604020202020204" pitchFamily="34" charset="0"/>
                <a:cs typeface="Arial" panose="020B0604020202020204" pitchFamily="34" charset="0"/>
              </a:rPr>
              <a:t>der Parkplatzausschilderung (besteht ab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 folgen und die Zufahrt zum Zugang Süd (oben) über die K50 aus Richtung </a:t>
            </a:r>
            <a:r>
              <a:rPr lang="de-DE" sz="1800" dirty="0" err="1">
                <a:latin typeface="Arial" panose="020B0604020202020204" pitchFamily="34" charset="0"/>
                <a:cs typeface="Arial" panose="020B0604020202020204" pitchFamily="34" charset="0"/>
              </a:rPr>
              <a:t>Latferde</a:t>
            </a:r>
            <a:r>
              <a:rPr lang="de-DE" sz="1800" dirty="0">
                <a:latin typeface="Arial" panose="020B0604020202020204" pitchFamily="34" charset="0"/>
                <a:cs typeface="Arial" panose="020B0604020202020204" pitchFamily="34" charset="0"/>
              </a:rPr>
              <a:t> nutzen (nicht die </a:t>
            </a:r>
            <a:r>
              <a:rPr lang="de-DE" sz="1800" dirty="0" err="1">
                <a:latin typeface="Arial" panose="020B0604020202020204" pitchFamily="34" charset="0"/>
                <a:cs typeface="Arial" panose="020B0604020202020204" pitchFamily="34" charset="0"/>
              </a:rPr>
              <a:t>Bückebergstraße</a:t>
            </a:r>
            <a:r>
              <a:rPr lang="de-DE" sz="1800" dirty="0">
                <a:latin typeface="Arial" panose="020B0604020202020204" pitchFamily="34" charset="0"/>
                <a:cs typeface="Arial" panose="020B0604020202020204" pitchFamily="34" charset="0"/>
              </a:rPr>
              <a:t>!). </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ÖPNV: </a:t>
            </a:r>
            <a:r>
              <a:rPr lang="de-DE" sz="1800" dirty="0">
                <a:latin typeface="Arial" panose="020B0604020202020204" pitchFamily="34" charset="0"/>
                <a:cs typeface="Arial" panose="020B0604020202020204" pitchFamily="34" charset="0"/>
              </a:rPr>
              <a:t>von den Bahnhöfen Hameln und Emmerthal mit dem Bus zu erreichen; von der Haltstelle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-Amselweg ist der Zugang Nord (unten) in wenigen Gehminuten erreichbar.</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Fahrrad: </a:t>
            </a:r>
            <a:r>
              <a:rPr lang="de-DE" sz="1800" dirty="0">
                <a:latin typeface="Arial" panose="020B0604020202020204" pitchFamily="34" charset="0"/>
                <a:cs typeface="Arial" panose="020B0604020202020204" pitchFamily="34" charset="0"/>
              </a:rPr>
              <a:t>u. a. über den Weserradweg erreichbar, dort auch ausgeschildert. Am Zugang Nord findet sich ein Fahrradstellplatz und eine Ladesäule für E-Bikes.</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Adresse: </a:t>
            </a:r>
            <a:r>
              <a:rPr lang="de-DE" sz="1900" b="1" dirty="0" err="1">
                <a:latin typeface="Arial" panose="020B0604020202020204" pitchFamily="34" charset="0"/>
                <a:cs typeface="Arial" panose="020B0604020202020204" pitchFamily="34" charset="0"/>
              </a:rPr>
              <a:t>Bückeberg</a:t>
            </a:r>
            <a:r>
              <a:rPr lang="de-DE" sz="1900" b="1" dirty="0">
                <a:latin typeface="Arial" panose="020B0604020202020204" pitchFamily="34" charset="0"/>
                <a:cs typeface="Arial" panose="020B0604020202020204" pitchFamily="34" charset="0"/>
              </a:rPr>
              <a:t> 1, 31860 Emmerthal</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Weitere Hinweise: Toilette vorhanden, wetterfeste Kleidung benötigt</a:t>
            </a:r>
          </a:p>
          <a:p>
            <a:pPr marL="0" indent="0">
              <a:lnSpc>
                <a:spcPct val="120000"/>
              </a:lnSpc>
              <a:spcBef>
                <a:spcPts val="600"/>
              </a:spcBef>
              <a:spcAft>
                <a:spcPts val="600"/>
              </a:spcAft>
              <a:buNone/>
            </a:pPr>
            <a:endParaRPr lang="de-DE" sz="1800" dirty="0"/>
          </a:p>
        </p:txBody>
      </p:sp>
    </p:spTree>
    <p:extLst>
      <p:ext uri="{BB962C8B-B14F-4D97-AF65-F5344CB8AC3E}">
        <p14:creationId xmlns:p14="http://schemas.microsoft.com/office/powerpoint/2010/main" val="322421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8EAC8B-49C1-53D7-E87F-BEB2286261CD}"/>
              </a:ext>
            </a:extLst>
          </p:cNvPr>
          <p:cNvSpPr>
            <a:spLocks noGrp="1"/>
          </p:cNvSpPr>
          <p:nvPr>
            <p:ph type="ctrTitle" idx="4294967295"/>
          </p:nvPr>
        </p:nvSpPr>
        <p:spPr>
          <a:xfrm>
            <a:off x="890788" y="2665925"/>
            <a:ext cx="10410423" cy="1236373"/>
          </a:xfrm>
        </p:spPr>
        <p:txBody>
          <a:bodyPr>
            <a:normAutofit/>
          </a:bodyPr>
          <a:lstStyle/>
          <a:p>
            <a:pPr indent="457200" algn="ctr"/>
            <a:br>
              <a:rPr lang="de-DE" sz="2700" dirty="0">
                <a:effectLst/>
                <a:latin typeface="Helvetica Neue" panose="02000503000000020004" pitchFamily="2" charset="0"/>
              </a:rPr>
            </a:br>
            <a:br>
              <a:rPr lang="de-DE" sz="2700" dirty="0">
                <a:effectLst/>
                <a:latin typeface="Helvetica Neue" panose="02000503000000020004" pitchFamily="2" charset="0"/>
              </a:rPr>
            </a:br>
            <a:r>
              <a:rPr lang="de-DE" sz="2700" dirty="0">
                <a:effectLst/>
                <a:latin typeface="Helvetica Neue" panose="02000503000000020004" pitchFamily="2" charset="0"/>
              </a:rPr>
              <a:t>»</a:t>
            </a:r>
            <a:r>
              <a:rPr lang="de-DE" sz="2700" dirty="0">
                <a:latin typeface="Arial" panose="020B0604020202020204" pitchFamily="34" charset="0"/>
                <a:cs typeface="Arial" panose="020B0604020202020204" pitchFamily="34" charset="0"/>
              </a:rPr>
              <a:t>Die Masse erkennt sich selbst«</a:t>
            </a:r>
            <a:endParaRPr lang="de-DE" dirty="0"/>
          </a:p>
        </p:txBody>
      </p:sp>
      <p:sp>
        <p:nvSpPr>
          <p:cNvPr id="3" name="Untertitel 2">
            <a:extLst>
              <a:ext uri="{FF2B5EF4-FFF2-40B4-BE49-F238E27FC236}">
                <a16:creationId xmlns:a16="http://schemas.microsoft.com/office/drawing/2014/main" id="{181C6B4A-4CBB-0E4F-BB29-3DFFB6013FB3}"/>
              </a:ext>
            </a:extLst>
          </p:cNvPr>
          <p:cNvSpPr>
            <a:spLocks noGrp="1"/>
          </p:cNvSpPr>
          <p:nvPr>
            <p:ph type="subTitle" idx="4294967295"/>
          </p:nvPr>
        </p:nvSpPr>
        <p:spPr>
          <a:xfrm>
            <a:off x="1524000" y="5191686"/>
            <a:ext cx="9144000" cy="16557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000" dirty="0">
                <a:solidFill>
                  <a:schemeClr val="accent4"/>
                </a:solidFill>
              </a:rPr>
              <a:t>Datum</a:t>
            </a:r>
          </a:p>
          <a:p>
            <a:endParaRPr lang="de-DE" dirty="0"/>
          </a:p>
          <a:p>
            <a:pPr marL="0" indent="0">
              <a:buNone/>
            </a:pPr>
            <a:endParaRPr lang="de-DE" dirty="0"/>
          </a:p>
        </p:txBody>
      </p:sp>
      <p:sp>
        <p:nvSpPr>
          <p:cNvPr id="4" name="Textfeld 3">
            <a:extLst>
              <a:ext uri="{FF2B5EF4-FFF2-40B4-BE49-F238E27FC236}">
                <a16:creationId xmlns:a16="http://schemas.microsoft.com/office/drawing/2014/main" id="{3DB71877-07EC-9DAC-F3F3-A5CA1703F3A4}"/>
              </a:ext>
            </a:extLst>
          </p:cNvPr>
          <p:cNvSpPr txBox="1"/>
          <p:nvPr/>
        </p:nvSpPr>
        <p:spPr>
          <a:xfrm>
            <a:off x="890788" y="3902298"/>
            <a:ext cx="10410423" cy="1323439"/>
          </a:xfrm>
          <a:prstGeom prst="rect">
            <a:avLst/>
          </a:prstGeom>
          <a:noFill/>
        </p:spPr>
        <p:txBody>
          <a:bodyPr wrap="square" rtlCol="0">
            <a:spAutoFit/>
          </a:bodyPr>
          <a:lstStyle/>
          <a:p>
            <a:pPr algn="ctr"/>
            <a:r>
              <a:rPr lang="de-DE" sz="4000" b="1" dirty="0">
                <a:latin typeface="Arial" panose="020B0604020202020204" pitchFamily="34" charset="0"/>
                <a:cs typeface="Arial" panose="020B0604020202020204" pitchFamily="34" charset="0"/>
              </a:rPr>
              <a:t>Propaganda und Vergemeinschaftung beim Reichserntedankfest</a:t>
            </a:r>
          </a:p>
        </p:txBody>
      </p:sp>
    </p:spTree>
    <p:extLst>
      <p:ext uri="{BB962C8B-B14F-4D97-AF65-F5344CB8AC3E}">
        <p14:creationId xmlns:p14="http://schemas.microsoft.com/office/powerpoint/2010/main" val="1532965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7C64C-6F48-3D82-A71D-E00A96321389}"/>
              </a:ext>
            </a:extLst>
          </p:cNvPr>
          <p:cNvSpPr>
            <a:spLocks noGrp="1"/>
          </p:cNvSpPr>
          <p:nvPr>
            <p:ph type="title"/>
          </p:nvPr>
        </p:nvSpPr>
        <p:spPr>
          <a:xfrm>
            <a:off x="1676400" y="1725236"/>
            <a:ext cx="10515600" cy="2852737"/>
          </a:xfrm>
        </p:spPr>
        <p:txBody>
          <a:bodyPr>
            <a:normAutofit/>
          </a:bodyPr>
          <a:lstStyle/>
          <a:p>
            <a:r>
              <a:rPr lang="de-DE" sz="4000" dirty="0">
                <a:effectLst/>
                <a:latin typeface="Arial" panose="020B0604020202020204" pitchFamily="34" charset="0"/>
                <a:ea typeface="Aptos" panose="020B0004020202020204" pitchFamily="34" charset="0"/>
              </a:rPr>
              <a:t>Was verbindet ihr mit dem „Erntedankfest</a:t>
            </a:r>
            <a:r>
              <a:rPr lang="de-DE" sz="4000" dirty="0">
                <a:latin typeface="Arial" panose="020B0604020202020204" pitchFamily="34" charset="0"/>
                <a:ea typeface="Aptos" panose="020B0004020202020204" pitchFamily="34" charset="0"/>
              </a:rPr>
              <a:t>“?</a:t>
            </a:r>
            <a:endParaRPr lang="de-DE" sz="4000" dirty="0"/>
          </a:p>
        </p:txBody>
      </p:sp>
      <p:pic>
        <p:nvPicPr>
          <p:cNvPr id="4" name="Grafik 3">
            <a:extLst>
              <a:ext uri="{FF2B5EF4-FFF2-40B4-BE49-F238E27FC236}">
                <a16:creationId xmlns:a16="http://schemas.microsoft.com/office/drawing/2014/main" id="{86A468A4-2983-D955-D44A-6D8B2C1B3430}"/>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2712875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Film1 Führerkult 3 Massen V2">
            <a:hlinkClick r:id="" action="ppaction://media"/>
            <a:extLst>
              <a:ext uri="{FF2B5EF4-FFF2-40B4-BE49-F238E27FC236}">
                <a16:creationId xmlns:a16="http://schemas.microsoft.com/office/drawing/2014/main" id="{D599E80F-868F-82AA-4120-474DAD3AD63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37291" y="79744"/>
            <a:ext cx="9117418" cy="6698512"/>
          </a:xfrm>
          <a:prstGeom prst="rect">
            <a:avLst/>
          </a:prstGeom>
        </p:spPr>
      </p:pic>
      <p:pic>
        <p:nvPicPr>
          <p:cNvPr id="3" name="Grafik 2">
            <a:extLst>
              <a:ext uri="{FF2B5EF4-FFF2-40B4-BE49-F238E27FC236}">
                <a16:creationId xmlns:a16="http://schemas.microsoft.com/office/drawing/2014/main" id="{DB3524D5-CD20-9FC9-6A07-4A47587A5F79}"/>
              </a:ext>
            </a:extLst>
          </p:cNvPr>
          <p:cNvPicPr>
            <a:picLocks noChangeAspect="1"/>
          </p:cNvPicPr>
          <p:nvPr/>
        </p:nvPicPr>
        <p:blipFill>
          <a:blip r:embed="rId6">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21240841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CBEE4-F02D-49DF-B841-596ECE56512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75574D1-C29F-D764-F891-840633CB30B6}"/>
              </a:ext>
            </a:extLst>
          </p:cNvPr>
          <p:cNvSpPr>
            <a:spLocks noGrp="1"/>
          </p:cNvSpPr>
          <p:nvPr>
            <p:ph type="title"/>
          </p:nvPr>
        </p:nvSpPr>
        <p:spPr>
          <a:xfrm>
            <a:off x="1676400" y="1663243"/>
            <a:ext cx="10515600" cy="2852737"/>
          </a:xfrm>
        </p:spPr>
        <p:txBody>
          <a:bodyPr>
            <a:noAutofit/>
          </a:bodyPr>
          <a:lstStyle/>
          <a:p>
            <a:r>
              <a:rPr lang="de-DE" sz="4000" dirty="0"/>
              <a:t>Welchen Eindruck bekommt ihr von der Veranstaltung, wenn ihr diesen Fernsehbeitrag vom Reichserntedankfest seht?</a:t>
            </a:r>
            <a:br>
              <a:rPr lang="de-DE" sz="4000" dirty="0"/>
            </a:br>
            <a:br>
              <a:rPr lang="de-DE" sz="4000" dirty="0"/>
            </a:br>
            <a:r>
              <a:rPr lang="de-DE" sz="4000" dirty="0"/>
              <a:t>Was fällt euch auf?</a:t>
            </a:r>
          </a:p>
        </p:txBody>
      </p:sp>
      <p:pic>
        <p:nvPicPr>
          <p:cNvPr id="5" name="Grafik 4">
            <a:extLst>
              <a:ext uri="{FF2B5EF4-FFF2-40B4-BE49-F238E27FC236}">
                <a16:creationId xmlns:a16="http://schemas.microsoft.com/office/drawing/2014/main" id="{DA239CBB-6DA1-17BE-5E61-CEBE33E40986}"/>
              </a:ext>
            </a:extLst>
          </p:cNvPr>
          <p:cNvPicPr>
            <a:picLocks noChangeAspect="1"/>
          </p:cNvPicPr>
          <p:nvPr/>
        </p:nvPicPr>
        <p:blipFill>
          <a:blip r:embed="rId2">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914687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01E8C-CFEE-2D06-8663-00251069A66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4E97B91-D08B-F289-D77E-857AC539266A}"/>
              </a:ext>
            </a:extLst>
          </p:cNvPr>
          <p:cNvSpPr>
            <a:spLocks noGrp="1"/>
          </p:cNvSpPr>
          <p:nvPr>
            <p:ph type="title"/>
          </p:nvPr>
        </p:nvSpPr>
        <p:spPr>
          <a:xfrm>
            <a:off x="1676400" y="1694239"/>
            <a:ext cx="10515600" cy="2852737"/>
          </a:xfrm>
        </p:spPr>
        <p:txBody>
          <a:bodyPr>
            <a:noAutofit/>
          </a:bodyPr>
          <a:lstStyle/>
          <a:p>
            <a:r>
              <a:rPr lang="de-DE" sz="4000" b="1" dirty="0">
                <a:effectLst/>
                <a:latin typeface="Arial" panose="020B0604020202020204" pitchFamily="34" charset="0"/>
                <a:ea typeface="Aptos" panose="020B0004020202020204" pitchFamily="34" charset="0"/>
              </a:rPr>
              <a:t>Ernte, Bauern, Propaganda: </a:t>
            </a:r>
            <a:br>
              <a:rPr lang="de-DE" sz="4000" dirty="0">
                <a:effectLst/>
                <a:latin typeface="Arial" panose="020B0604020202020204" pitchFamily="34" charset="0"/>
                <a:ea typeface="Aptos" panose="020B0004020202020204" pitchFamily="34" charset="0"/>
              </a:rPr>
            </a:br>
            <a:r>
              <a:rPr lang="de-DE" sz="4000" dirty="0">
                <a:effectLst/>
                <a:latin typeface="Arial" panose="020B0604020202020204" pitchFamily="34" charset="0"/>
                <a:ea typeface="Aptos" panose="020B0004020202020204" pitchFamily="34" charset="0"/>
              </a:rPr>
              <a:t>Worum ging es beim Reichserntedankfest?</a:t>
            </a:r>
            <a:endParaRPr lang="de-DE" sz="4000" dirty="0"/>
          </a:p>
        </p:txBody>
      </p:sp>
      <p:pic>
        <p:nvPicPr>
          <p:cNvPr id="5" name="Grafik 4">
            <a:extLst>
              <a:ext uri="{FF2B5EF4-FFF2-40B4-BE49-F238E27FC236}">
                <a16:creationId xmlns:a16="http://schemas.microsoft.com/office/drawing/2014/main" id="{41D277B9-3C31-4B0F-7153-FB71EE6B3CFA}"/>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910071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732D5F-6D01-9C9F-9A41-2E9002FD4C20}"/>
              </a:ext>
            </a:extLst>
          </p:cNvPr>
          <p:cNvSpPr>
            <a:spLocks noGrp="1"/>
          </p:cNvSpPr>
          <p:nvPr>
            <p:ph type="title"/>
          </p:nvPr>
        </p:nvSpPr>
        <p:spPr/>
        <p:txBody>
          <a:bodyPr/>
          <a:lstStyle/>
          <a:p>
            <a:r>
              <a:rPr lang="de-DE" dirty="0"/>
              <a:t>Reichserntedankfest im Nationalsozialismus </a:t>
            </a:r>
          </a:p>
        </p:txBody>
      </p:sp>
      <p:sp>
        <p:nvSpPr>
          <p:cNvPr id="4" name="Inhaltsplatzhalter 3">
            <a:extLst>
              <a:ext uri="{FF2B5EF4-FFF2-40B4-BE49-F238E27FC236}">
                <a16:creationId xmlns:a16="http://schemas.microsoft.com/office/drawing/2014/main" id="{B80D01B8-C043-DF04-1E1F-9FEA7EBC5BFB}"/>
              </a:ext>
            </a:extLst>
          </p:cNvPr>
          <p:cNvSpPr>
            <a:spLocks noGrp="1"/>
          </p:cNvSpPr>
          <p:nvPr>
            <p:ph idx="1"/>
          </p:nvPr>
        </p:nvSpPr>
        <p:spPr/>
        <p:txBody>
          <a:bodyPr/>
          <a:lstStyle/>
          <a:p>
            <a:pPr>
              <a:lnSpc>
                <a:spcPct val="140000"/>
              </a:lnSpc>
              <a:spcBef>
                <a:spcPts val="300"/>
              </a:spcBef>
              <a:spcAft>
                <a:spcPts val="300"/>
              </a:spcAft>
              <a:buFont typeface="Wingdings" pitchFamily="2" charset="2"/>
              <a:buChar char="§"/>
            </a:pPr>
            <a:r>
              <a:rPr lang="de-DE" sz="2400" dirty="0">
                <a:effectLst/>
                <a:latin typeface="Arial" panose="020B0604020202020204" pitchFamily="34" charset="0"/>
                <a:ea typeface="Aptos" panose="020B0004020202020204" pitchFamily="34" charset="0"/>
                <a:cs typeface="Arial" panose="020B0604020202020204" pitchFamily="34" charset="0"/>
              </a:rPr>
              <a:t>Veranstaltet 1933–1937 am </a:t>
            </a:r>
            <a:r>
              <a:rPr lang="de-DE" sz="2400" dirty="0" err="1">
                <a:effectLst/>
                <a:latin typeface="Arial" panose="020B0604020202020204" pitchFamily="34" charset="0"/>
                <a:ea typeface="Aptos" panose="020B0004020202020204" pitchFamily="34" charset="0"/>
                <a:cs typeface="Arial" panose="020B0604020202020204" pitchFamily="34" charset="0"/>
              </a:rPr>
              <a:t>Bückeberg</a:t>
            </a:r>
            <a:r>
              <a:rPr lang="de-DE" sz="2400" dirty="0">
                <a:effectLst/>
                <a:latin typeface="Arial" panose="020B0604020202020204" pitchFamily="34" charset="0"/>
                <a:ea typeface="Aptos" panose="020B0004020202020204" pitchFamily="34" charset="0"/>
                <a:cs typeface="Arial" panose="020B0604020202020204" pitchFamily="34" charset="0"/>
              </a:rPr>
              <a:t> bei Hameln</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Eine der größten NS-Massenveranstaltungen neben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dem „Tag der Nationalen Arbeit“ in Berlin (für die Arbeiter),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a:t>
            </a:r>
            <a:r>
              <a:rPr lang="de-DE" sz="2000" dirty="0">
                <a:effectLst/>
                <a:latin typeface="Arial" panose="020B0604020202020204" pitchFamily="34" charset="0"/>
                <a:ea typeface="Aptos" panose="020B0004020202020204" pitchFamily="34" charset="0"/>
                <a:cs typeface="Arial" panose="020B0604020202020204" pitchFamily="34" charset="0"/>
              </a:rPr>
              <a:t>e</a:t>
            </a:r>
            <a:r>
              <a:rPr lang="de-DE" sz="2000" dirty="0">
                <a:latin typeface="Arial" panose="020B0604020202020204" pitchFamily="34" charset="0"/>
                <a:ea typeface="Aptos" panose="020B0004020202020204" pitchFamily="34" charset="0"/>
                <a:cs typeface="Arial" panose="020B0604020202020204" pitchFamily="34" charset="0"/>
              </a:rPr>
              <a:t>n NSDAP-Parteitagen in Nürnberg (für die Parteimitglieder)</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Zielgruppe hier: Bauern/Landbevölkerung</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Erdacht und in Auftrag gegeben von Joseph Goebbels, </a:t>
            </a:r>
            <a:r>
              <a:rPr lang="de-DE" sz="2400" b="1" dirty="0">
                <a:latin typeface="Arial" panose="020B0604020202020204" pitchFamily="34" charset="0"/>
                <a:ea typeface="Aptos" panose="020B0004020202020204" pitchFamily="34" charset="0"/>
                <a:cs typeface="Arial" panose="020B0604020202020204" pitchFamily="34" charset="0"/>
              </a:rPr>
              <a:t>Reichsminister für Volksaufklärung und Propaganda</a:t>
            </a:r>
          </a:p>
          <a:p>
            <a:pPr marL="0" indent="0">
              <a:buNone/>
            </a:pPr>
            <a:endParaRPr lang="de-DE" dirty="0"/>
          </a:p>
        </p:txBody>
      </p:sp>
      <p:sp>
        <p:nvSpPr>
          <p:cNvPr id="5" name="Textfeld 4">
            <a:extLst>
              <a:ext uri="{FF2B5EF4-FFF2-40B4-BE49-F238E27FC236}">
                <a16:creationId xmlns:a16="http://schemas.microsoft.com/office/drawing/2014/main" id="{442C4829-6FAC-86C1-0CDA-99ECD0C0A35C}"/>
              </a:ext>
            </a:extLst>
          </p:cNvPr>
          <p:cNvSpPr txBox="1"/>
          <p:nvPr/>
        </p:nvSpPr>
        <p:spPr>
          <a:xfrm>
            <a:off x="9305439" y="727868"/>
            <a:ext cx="2572719" cy="1477328"/>
          </a:xfrm>
          <a:prstGeom prst="rect">
            <a:avLst/>
          </a:prstGeom>
          <a:noFill/>
          <a:ln w="19050">
            <a:solidFill>
              <a:schemeClr val="accent2"/>
            </a:solidFill>
          </a:ln>
        </p:spPr>
        <p:txBody>
          <a:bodyPr wrap="square" rtlCol="0">
            <a:spAutoFit/>
          </a:bodyPr>
          <a:lstStyle/>
          <a:p>
            <a:pPr algn="ctr"/>
            <a:r>
              <a:rPr lang="de-DE" b="1" i="0" u="none" strike="noStrike" dirty="0">
                <a:solidFill>
                  <a:srgbClr val="000000"/>
                </a:solidFill>
                <a:effectLst/>
                <a:latin typeface="Arial" panose="020B0604020202020204" pitchFamily="34" charset="0"/>
                <a:cs typeface="Arial" panose="020B0604020202020204" pitchFamily="34" charset="0"/>
              </a:rPr>
              <a:t>Propaganda</a:t>
            </a:r>
            <a:r>
              <a:rPr lang="de-DE" b="0" i="0" u="none" strike="noStrike" dirty="0">
                <a:solidFill>
                  <a:srgbClr val="000000"/>
                </a:solidFill>
                <a:effectLst/>
                <a:latin typeface="Arial" panose="020B0604020202020204" pitchFamily="34" charset="0"/>
                <a:cs typeface="Arial" panose="020B0604020202020204" pitchFamily="34" charset="0"/>
              </a:rPr>
              <a:t> ist der Versuch das Denken, Handeln und Fühlen von Menschen gezielt zu beeinflussen. </a:t>
            </a:r>
            <a:endParaRPr lang="de-DE" dirty="0">
              <a:latin typeface="Arial" panose="020B0604020202020204" pitchFamily="34" charset="0"/>
              <a:cs typeface="Arial" panose="020B0604020202020204" pitchFamily="34" charset="0"/>
            </a:endParaRPr>
          </a:p>
        </p:txBody>
      </p:sp>
      <p:pic>
        <p:nvPicPr>
          <p:cNvPr id="7" name="Grafik 6" descr="Anheften mit einfarbiger Füllung">
            <a:extLst>
              <a:ext uri="{FF2B5EF4-FFF2-40B4-BE49-F238E27FC236}">
                <a16:creationId xmlns:a16="http://schemas.microsoft.com/office/drawing/2014/main" id="{1F8A6395-5BE3-9A99-5332-AC5B201809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65029" y="327476"/>
            <a:ext cx="632847" cy="632847"/>
          </a:xfrm>
          <a:prstGeom prst="rect">
            <a:avLst/>
          </a:prstGeom>
        </p:spPr>
      </p:pic>
    </p:spTree>
    <p:extLst>
      <p:ext uri="{BB962C8B-B14F-4D97-AF65-F5344CB8AC3E}">
        <p14:creationId xmlns:p14="http://schemas.microsoft.com/office/powerpoint/2010/main" val="3733044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32ACB6-471A-3A13-16E2-3F0666FEE2D4}"/>
              </a:ext>
            </a:extLst>
          </p:cNvPr>
          <p:cNvSpPr>
            <a:spLocks noGrp="1"/>
          </p:cNvSpPr>
          <p:nvPr>
            <p:ph type="title"/>
          </p:nvPr>
        </p:nvSpPr>
        <p:spPr/>
        <p:txBody>
          <a:bodyPr/>
          <a:lstStyle/>
          <a:p>
            <a:r>
              <a:rPr lang="de-DE" dirty="0"/>
              <a:t>Aufgabe</a:t>
            </a:r>
          </a:p>
        </p:txBody>
      </p:sp>
      <p:sp>
        <p:nvSpPr>
          <p:cNvPr id="3" name="Inhaltsplatzhalter 2">
            <a:extLst>
              <a:ext uri="{FF2B5EF4-FFF2-40B4-BE49-F238E27FC236}">
                <a16:creationId xmlns:a16="http://schemas.microsoft.com/office/drawing/2014/main" id="{77762297-03E7-87A8-3EF5-7692E7AF9A6E}"/>
              </a:ext>
            </a:extLst>
          </p:cNvPr>
          <p:cNvSpPr>
            <a:spLocks noGrp="1"/>
          </p:cNvSpPr>
          <p:nvPr>
            <p:ph idx="1"/>
          </p:nvPr>
        </p:nvSpPr>
        <p:spPr/>
        <p:txBody>
          <a:bodyPr/>
          <a:lstStyle/>
          <a:p>
            <a:pPr marL="514350" indent="-514350">
              <a:buFont typeface="+mj-lt"/>
              <a:buAutoNum type="arabicPeriod"/>
            </a:pPr>
            <a:r>
              <a:rPr lang="de-DE" dirty="0">
                <a:latin typeface="Arial" panose="020B0604020202020204" pitchFamily="34" charset="0"/>
                <a:cs typeface="Arial" panose="020B0604020202020204" pitchFamily="34" charset="0"/>
              </a:rPr>
              <a:t>Lest die Textquelle.</a:t>
            </a:r>
          </a:p>
          <a:p>
            <a:pPr marL="514350" indent="-514350">
              <a:buFont typeface="+mj-lt"/>
              <a:buAutoNum type="arabicPeriod"/>
            </a:pPr>
            <a:r>
              <a:rPr lang="de-DE" dirty="0">
                <a:latin typeface="Arial" panose="020B0604020202020204" pitchFamily="34" charset="0"/>
                <a:cs typeface="Arial" panose="020B0604020202020204" pitchFamily="34" charset="0"/>
              </a:rPr>
              <a:t>Markiert im Text Begriffe und Formulierungen, die Hinweise darauf geben, worum es den Veranstaltern ging.</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Wie wirkt der Text auf euch, welche Stimmung erzeugt er? Notiert eure Eindrücke in Stichworten.</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Erinnert euch die Stimmung, die er erzeugt, an etwas und wenn ja, woran? Notiert eure Eindrücke in Stichworten.</a:t>
            </a:r>
          </a:p>
          <a:p>
            <a:pPr marL="0" indent="0">
              <a:buNone/>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0" indent="0">
              <a:buNone/>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164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740D7-D921-5655-3209-0A763FBBB7B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6C2D9A8-1FAD-DC61-ADAA-2C59B5D62158}"/>
              </a:ext>
            </a:extLst>
          </p:cNvPr>
          <p:cNvSpPr>
            <a:spLocks noGrp="1"/>
          </p:cNvSpPr>
          <p:nvPr>
            <p:ph type="title"/>
          </p:nvPr>
        </p:nvSpPr>
        <p:spPr/>
        <p:txBody>
          <a:bodyPr/>
          <a:lstStyle/>
          <a:p>
            <a:r>
              <a:rPr lang="de-DE" dirty="0"/>
              <a:t>Besprechung</a:t>
            </a:r>
          </a:p>
        </p:txBody>
      </p:sp>
      <p:sp>
        <p:nvSpPr>
          <p:cNvPr id="3" name="Inhaltsplatzhalter 2">
            <a:extLst>
              <a:ext uri="{FF2B5EF4-FFF2-40B4-BE49-F238E27FC236}">
                <a16:creationId xmlns:a16="http://schemas.microsoft.com/office/drawing/2014/main" id="{DB7DB8B0-F07F-CABB-0D3A-5B5C62D4B43F}"/>
              </a:ext>
            </a:extLst>
          </p:cNvPr>
          <p:cNvSpPr>
            <a:spLocks noGrp="1"/>
          </p:cNvSpPr>
          <p:nvPr>
            <p:ph idx="1"/>
          </p:nvPr>
        </p:nvSpPr>
        <p:spPr/>
        <p:txBody>
          <a:bodyPr>
            <a:normAutofit/>
          </a:bodyPr>
          <a:lstStyle/>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Wie hat der Text auf euch gewirkt? Beschreibt die Stimmung, die er vermittelt hat. </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Hat euch diese Stimmung an etwas erinnert und wenn ja, woran?</a:t>
            </a:r>
          </a:p>
          <a:p>
            <a:pPr marL="514350" indent="-514350">
              <a:buFont typeface="+mj-lt"/>
              <a:buAutoNum type="arabicPeriod"/>
            </a:pPr>
            <a:r>
              <a:rPr lang="de-DE" dirty="0">
                <a:latin typeface="Arial" panose="020B0604020202020204" pitchFamily="34" charset="0"/>
                <a:cs typeface="Arial" panose="020B0604020202020204" pitchFamily="34" charset="0"/>
              </a:rPr>
              <a:t>Welche Hinweise auf Ziele und gewünschte Effekte bei den Teilnehmenden habt ihr gefunden?</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Mit was für einer Quelle haben wir es hier zu tun? Was heißt das für unseren Umgang mit ihrem Inhalt?</a:t>
            </a: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1051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74CB39-5FED-E298-9873-332A2EDA94A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6186AB2-D041-FE41-7310-016DD1AF622F}"/>
              </a:ext>
            </a:extLst>
          </p:cNvPr>
          <p:cNvSpPr>
            <a:spLocks noGrp="1"/>
          </p:cNvSpPr>
          <p:nvPr>
            <p:ph type="title"/>
          </p:nvPr>
        </p:nvSpPr>
        <p:spPr>
          <a:xfrm>
            <a:off x="1676400" y="1725236"/>
            <a:ext cx="10515600" cy="2852737"/>
          </a:xfrm>
        </p:spPr>
        <p:txBody>
          <a:bodyPr>
            <a:normAutofit/>
          </a:bodyPr>
          <a:lstStyle/>
          <a:p>
            <a:r>
              <a:rPr lang="de-DE" sz="4000" dirty="0">
                <a:effectLst/>
                <a:latin typeface="Arial" panose="020B0604020202020204" pitchFamily="34" charset="0"/>
                <a:ea typeface="Aptos" panose="020B0004020202020204" pitchFamily="34" charset="0"/>
              </a:rPr>
              <a:t>Was verbindet ihr mit dem „Erntedankfest</a:t>
            </a:r>
            <a:r>
              <a:rPr lang="de-DE" sz="4000" dirty="0">
                <a:latin typeface="Arial" panose="020B0604020202020204" pitchFamily="34" charset="0"/>
                <a:ea typeface="Aptos" panose="020B0004020202020204" pitchFamily="34" charset="0"/>
              </a:rPr>
              <a:t>“?</a:t>
            </a:r>
            <a:endParaRPr lang="de-DE" sz="4000" dirty="0"/>
          </a:p>
        </p:txBody>
      </p:sp>
      <p:pic>
        <p:nvPicPr>
          <p:cNvPr id="4" name="Grafik 3">
            <a:extLst>
              <a:ext uri="{FF2B5EF4-FFF2-40B4-BE49-F238E27FC236}">
                <a16:creationId xmlns:a16="http://schemas.microsoft.com/office/drawing/2014/main" id="{A7B4940D-3F45-A927-E5B2-9A3872D7B455}"/>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2579995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DBD45-7CA8-CF8B-775C-B5872460F04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0C06579-D9D4-0E24-2533-41173C058D60}"/>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7342C49F-7F72-AD67-7348-1732A4852367}"/>
              </a:ext>
            </a:extLst>
          </p:cNvPr>
          <p:cNvSpPr txBox="1">
            <a:spLocks/>
          </p:cNvSpPr>
          <p:nvPr/>
        </p:nvSpPr>
        <p:spPr>
          <a:xfrm>
            <a:off x="1903926" y="1978024"/>
            <a:ext cx="9602274" cy="48799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latin typeface="Arial" panose="020B0604020202020204" pitchFamily="34" charset="0"/>
                <a:cs typeface="Arial" panose="020B0604020202020204" pitchFamily="34" charset="0"/>
              </a:rPr>
              <a:t>Die Reichserntedankfeste waren Massenereignisse mit dem Ziel, dass alle, die vor Ort waren,</a:t>
            </a:r>
          </a:p>
          <a:p>
            <a:pPr>
              <a:buFont typeface="Wingdings" pitchFamily="2" charset="2"/>
              <a:buChar char="§"/>
            </a:pPr>
            <a:r>
              <a:rPr lang="de-DE" sz="2400" dirty="0">
                <a:latin typeface="Arial" panose="020B0604020202020204" pitchFamily="34" charset="0"/>
                <a:cs typeface="Arial" panose="020B0604020202020204" pitchFamily="34" charset="0"/>
              </a:rPr>
              <a:t>sich als Teil der „</a:t>
            </a:r>
            <a:r>
              <a:rPr lang="de-DE" sz="2400" b="1" dirty="0">
                <a:latin typeface="Arial" panose="020B0604020202020204" pitchFamily="34" charset="0"/>
                <a:cs typeface="Arial" panose="020B0604020202020204" pitchFamily="34" charset="0"/>
              </a:rPr>
              <a:t>Volksgemeinschaft</a:t>
            </a:r>
            <a:r>
              <a:rPr lang="de-DE" sz="2400" dirty="0">
                <a:latin typeface="Arial" panose="020B0604020202020204" pitchFamily="34" charset="0"/>
                <a:cs typeface="Arial" panose="020B0604020202020204" pitchFamily="34" charset="0"/>
              </a:rPr>
              <a:t>“ erleben konnten,</a:t>
            </a:r>
          </a:p>
          <a:p>
            <a:pPr>
              <a:buFont typeface="Wingdings" pitchFamily="2" charset="2"/>
              <a:buChar char="§"/>
            </a:pPr>
            <a:r>
              <a:rPr lang="de-DE" sz="2400" dirty="0">
                <a:latin typeface="Arial" panose="020B0604020202020204" pitchFamily="34" charset="0"/>
                <a:cs typeface="Arial" panose="020B0604020202020204" pitchFamily="34" charset="0"/>
              </a:rPr>
              <a:t>den Reichskanzler Adolf Hitler in seiner </a:t>
            </a:r>
            <a:r>
              <a:rPr lang="de-DE" sz="2400" b="1" dirty="0">
                <a:latin typeface="Arial" panose="020B0604020202020204" pitchFamily="34" charset="0"/>
                <a:cs typeface="Arial" panose="020B0604020202020204" pitchFamily="34" charset="0"/>
              </a:rPr>
              <a:t>Inszenierung als volksnahen, greifbaren Führer </a:t>
            </a:r>
            <a:r>
              <a:rPr lang="de-DE" sz="2400" dirty="0">
                <a:latin typeface="Arial" panose="020B0604020202020204" pitchFamily="34" charset="0"/>
                <a:cs typeface="Arial" panose="020B0604020202020204" pitchFamily="34" charset="0"/>
              </a:rPr>
              <a:t>erleben konnten,</a:t>
            </a:r>
          </a:p>
          <a:p>
            <a:pPr>
              <a:buFont typeface="Wingdings" pitchFamily="2" charset="2"/>
              <a:buChar char="§"/>
            </a:pPr>
            <a:r>
              <a:rPr lang="de-DE" sz="2400" b="1" dirty="0">
                <a:latin typeface="Arial" panose="020B0604020202020204" pitchFamily="34" charset="0"/>
                <a:cs typeface="Arial" panose="020B0604020202020204" pitchFamily="34" charset="0"/>
              </a:rPr>
              <a:t>positive Gefühle </a:t>
            </a:r>
            <a:r>
              <a:rPr lang="de-DE" sz="2400" dirty="0">
                <a:latin typeface="Arial" panose="020B0604020202020204" pitchFamily="34" charset="0"/>
                <a:cs typeface="Arial" panose="020B0604020202020204" pitchFamily="34" charset="0"/>
              </a:rPr>
              <a:t>mit Hitler und der NSDAP verbanden.</a:t>
            </a:r>
          </a:p>
          <a:p>
            <a:pPr>
              <a:buFont typeface="Wingdings" pitchFamily="2" charset="2"/>
              <a:buChar char="§"/>
            </a:pPr>
            <a:endParaRPr lang="de-DE" sz="2400" dirty="0">
              <a:latin typeface="Arial" panose="020B0604020202020204" pitchFamily="34" charset="0"/>
              <a:cs typeface="Arial" panose="020B0604020202020204" pitchFamily="34" charset="0"/>
            </a:endParaRPr>
          </a:p>
          <a:p>
            <a:pPr marL="0" indent="0">
              <a:buNone/>
            </a:pPr>
            <a:r>
              <a:rPr lang="de-DE" sz="2400" dirty="0">
                <a:latin typeface="Arial" panose="020B0604020202020204" pitchFamily="34" charset="0"/>
                <a:cs typeface="Arial" panose="020B0604020202020204" pitchFamily="34" charset="0"/>
              </a:rPr>
              <a:t>Die Bauern spielten dabei weniger als Bauern mit ihren Interessen etc. eine Rolle, sondern als </a:t>
            </a:r>
            <a:r>
              <a:rPr lang="de-DE" sz="2400" b="1" dirty="0">
                <a:latin typeface="Arial" panose="020B0604020202020204" pitchFamily="34" charset="0"/>
                <a:cs typeface="Arial" panose="020B0604020202020204" pitchFamily="34" charset="0"/>
              </a:rPr>
              <a:t>Wählergruppe</a:t>
            </a:r>
            <a:r>
              <a:rPr lang="de-DE" sz="2400" dirty="0">
                <a:latin typeface="Arial" panose="020B0604020202020204" pitchFamily="34" charset="0"/>
                <a:cs typeface="Arial" panose="020B0604020202020204" pitchFamily="34" charset="0"/>
              </a:rPr>
              <a:t>, in der die NSDAP bereits relativ hohe Wahlerfolge verzeichnen konnte.</a:t>
            </a:r>
          </a:p>
        </p:txBody>
      </p:sp>
    </p:spTree>
    <p:extLst>
      <p:ext uri="{BB962C8B-B14F-4D97-AF65-F5344CB8AC3E}">
        <p14:creationId xmlns:p14="http://schemas.microsoft.com/office/powerpoint/2010/main" val="1303681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ED848-04F9-DE5E-167C-AB31063B59A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E58EAFA-542A-20D3-C226-74BD70C38976}"/>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9D57EC30-2160-3709-12D0-901100DAC78B}"/>
              </a:ext>
            </a:extLst>
          </p:cNvPr>
          <p:cNvSpPr txBox="1">
            <a:spLocks/>
          </p:cNvSpPr>
          <p:nvPr/>
        </p:nvSpPr>
        <p:spPr>
          <a:xfrm>
            <a:off x="1903926" y="1978024"/>
            <a:ext cx="9602274" cy="4879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buNone/>
            </a:pPr>
            <a:r>
              <a:rPr lang="de-DE" dirty="0">
                <a:latin typeface="Arial" panose="020B0604020202020204" pitchFamily="34" charset="0"/>
                <a:cs typeface="Arial" panose="020B0604020202020204" pitchFamily="34" charset="0"/>
              </a:rPr>
              <a:t>→ Die Bauern und die Landbevölkerung wurden durch die Propaganda instrumentalisiert, da es im Kern nicht um sie ging, sondern sie „Mittel zum Zweck“ waren.</a:t>
            </a:r>
          </a:p>
          <a:p>
            <a:pPr marL="361950" indent="-361950">
              <a:buNone/>
            </a:pPr>
            <a:endParaRPr lang="de-DE" dirty="0">
              <a:latin typeface="Arial" panose="020B0604020202020204" pitchFamily="34" charset="0"/>
              <a:cs typeface="Arial" panose="020B0604020202020204" pitchFamily="34" charset="0"/>
            </a:endParaRPr>
          </a:p>
          <a:p>
            <a:pPr marL="0" indent="0" algn="ctr">
              <a:buNone/>
            </a:pPr>
            <a:r>
              <a:rPr lang="de-DE" dirty="0">
                <a:latin typeface="Arial" panose="020B0604020202020204" pitchFamily="34" charset="0"/>
                <a:cs typeface="Arial" panose="020B0604020202020204" pitchFamily="34" charset="0"/>
              </a:rPr>
              <a:t>„</a:t>
            </a:r>
            <a:r>
              <a:rPr lang="de-DE" i="1" dirty="0">
                <a:latin typeface="Arial" panose="020B0604020202020204" pitchFamily="34" charset="0"/>
                <a:cs typeface="Arial" panose="020B0604020202020204" pitchFamily="34" charset="0"/>
              </a:rPr>
              <a:t>Nun begab sich der Führer zur Rednertribüne und sprach wie im Vorjahr nach [Reichslandwirtschaftsminister Walther] </a:t>
            </a:r>
            <a:r>
              <a:rPr lang="de-DE" i="1" dirty="0" err="1">
                <a:latin typeface="Arial" panose="020B0604020202020204" pitchFamily="34" charset="0"/>
                <a:cs typeface="Arial" panose="020B0604020202020204" pitchFamily="34" charset="0"/>
              </a:rPr>
              <a:t>Darré</a:t>
            </a:r>
            <a:r>
              <a:rPr lang="de-DE" i="1" dirty="0">
                <a:latin typeface="Arial" panose="020B0604020202020204" pitchFamily="34" charset="0"/>
                <a:cs typeface="Arial" panose="020B0604020202020204" pitchFamily="34" charset="0"/>
              </a:rPr>
              <a:t> etwa ¾ Std. nach Manuskript, wirksam wie immer, wenn auch ohne engere Beziehung zum </a:t>
            </a:r>
            <a:r>
              <a:rPr lang="de-DE" i="1" dirty="0" err="1">
                <a:latin typeface="Arial" panose="020B0604020202020204" pitchFamily="34" charset="0"/>
                <a:cs typeface="Arial" panose="020B0604020202020204" pitchFamily="34" charset="0"/>
              </a:rPr>
              <a:t>Anlaß</a:t>
            </a:r>
            <a:r>
              <a:rPr lang="de-DE" i="1" dirty="0">
                <a:latin typeface="Arial" panose="020B0604020202020204" pitchFamily="34" charset="0"/>
                <a:cs typeface="Arial" panose="020B0604020202020204" pitchFamily="34" charset="0"/>
              </a:rPr>
              <a:t> des Tages; von Dank und Ernte war im Grund wenig die Rede.“</a:t>
            </a:r>
          </a:p>
          <a:p>
            <a:pPr marL="0" indent="0" algn="ctr">
              <a:buNone/>
            </a:pPr>
            <a:r>
              <a:rPr lang="de-DE" sz="2400" dirty="0">
                <a:latin typeface="Arial" panose="020B0604020202020204" pitchFamily="34" charset="0"/>
                <a:cs typeface="Arial" panose="020B0604020202020204" pitchFamily="34" charset="0"/>
              </a:rPr>
              <a:t>(aus einem privaten Bericht von 1934)</a:t>
            </a:r>
          </a:p>
          <a:p>
            <a:pPr marL="361950" indent="-361950">
              <a:buNone/>
            </a:pPr>
            <a:endParaRPr lang="de-DE"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568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176C4-992E-560A-02B7-2A535C7B1BAE}"/>
              </a:ext>
            </a:extLst>
          </p:cNvPr>
          <p:cNvSpPr>
            <a:spLocks noGrp="1"/>
          </p:cNvSpPr>
          <p:nvPr>
            <p:ph type="title"/>
          </p:nvPr>
        </p:nvSpPr>
        <p:spPr/>
        <p:txBody>
          <a:bodyPr/>
          <a:lstStyle/>
          <a:p>
            <a:r>
              <a:rPr lang="de-DE" dirty="0">
                <a:latin typeface="Arial" panose="020B0604020202020204" pitchFamily="34" charset="0"/>
                <a:cs typeface="Arial" panose="020B0604020202020204" pitchFamily="34" charset="0"/>
              </a:rPr>
              <a:t>Exkursion </a:t>
            </a:r>
          </a:p>
        </p:txBody>
      </p:sp>
      <p:sp>
        <p:nvSpPr>
          <p:cNvPr id="3" name="Inhaltsplatzhalter 2">
            <a:extLst>
              <a:ext uri="{FF2B5EF4-FFF2-40B4-BE49-F238E27FC236}">
                <a16:creationId xmlns:a16="http://schemas.microsoft.com/office/drawing/2014/main" id="{B4A94420-1EE6-08D0-9F4C-2AE6D3BDBAC3}"/>
              </a:ext>
            </a:extLst>
          </p:cNvPr>
          <p:cNvSpPr>
            <a:spLocks noGrp="1"/>
          </p:cNvSpPr>
          <p:nvPr>
            <p:ph idx="1"/>
          </p:nvPr>
        </p:nvSpPr>
        <p:spPr/>
        <p:txBody>
          <a:bodyPr>
            <a:normAutofit fontScale="85000" lnSpcReduction="20000"/>
          </a:bodyPr>
          <a:lstStyle/>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Termin: </a:t>
            </a:r>
            <a:r>
              <a:rPr lang="de-DE" sz="1900" b="1" dirty="0">
                <a:latin typeface="Arial" panose="020B0604020202020204" pitchFamily="34" charset="0"/>
                <a:cs typeface="Arial" panose="020B0604020202020204" pitchFamily="34" charset="0"/>
              </a:rPr>
              <a:t>##</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Treffpunkt: um </a:t>
            </a:r>
            <a:r>
              <a:rPr lang="de-DE" sz="1900" b="1" dirty="0">
                <a:latin typeface="Arial" panose="020B0604020202020204" pitchFamily="34" charset="0"/>
                <a:cs typeface="Arial" panose="020B0604020202020204" pitchFamily="34" charset="0"/>
              </a:rPr>
              <a:t>##Zeit </a:t>
            </a:r>
            <a:r>
              <a:rPr lang="de-DE" sz="1900" dirty="0">
                <a:latin typeface="Arial" panose="020B0604020202020204" pitchFamily="34" charset="0"/>
                <a:cs typeface="Arial" panose="020B0604020202020204" pitchFamily="34" charset="0"/>
              </a:rPr>
              <a:t>(mind. 15 Minuten vor Beginn der Lerneinheit) am </a:t>
            </a:r>
            <a:r>
              <a:rPr lang="de-DE" sz="1900" b="1" dirty="0">
                <a:latin typeface="Arial" panose="020B0604020202020204" pitchFamily="34" charset="0"/>
                <a:cs typeface="Arial" panose="020B0604020202020204" pitchFamily="34" charset="0"/>
              </a:rPr>
              <a:t>##Ort </a:t>
            </a:r>
            <a:r>
              <a:rPr lang="de-DE" sz="1900" dirty="0">
                <a:latin typeface="Arial" panose="020B0604020202020204" pitchFamily="34" charset="0"/>
                <a:cs typeface="Arial" panose="020B0604020202020204" pitchFamily="34" charset="0"/>
              </a:rPr>
              <a:t>(z. B.: Eingang Süd (oben am </a:t>
            </a:r>
            <a:r>
              <a:rPr lang="de-DE" sz="1900" dirty="0" err="1">
                <a:latin typeface="Arial" panose="020B0604020202020204" pitchFamily="34" charset="0"/>
                <a:cs typeface="Arial" panose="020B0604020202020204" pitchFamily="34" charset="0"/>
              </a:rPr>
              <a:t>Bückeberg</a:t>
            </a:r>
            <a:r>
              <a:rPr lang="de-DE" sz="1900" dirty="0">
                <a:latin typeface="Arial" panose="020B0604020202020204" pitchFamily="34" charset="0"/>
                <a:cs typeface="Arial" panose="020B0604020202020204" pitchFamily="34" charset="0"/>
              </a:rPr>
              <a:t>))</a:t>
            </a:r>
            <a:endParaRPr lang="de-DE" sz="18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de-DE" sz="1800" dirty="0">
                <a:latin typeface="Arial" panose="020B0604020202020204" pitchFamily="34" charset="0"/>
                <a:cs typeface="Arial" panose="020B0604020202020204" pitchFamily="34" charset="0"/>
              </a:rPr>
              <a:t>Anreise: </a:t>
            </a:r>
            <a:r>
              <a:rPr lang="de-DE" sz="1800" b="1" dirty="0">
                <a:latin typeface="Arial" panose="020B0604020202020204" pitchFamily="34" charset="0"/>
                <a:cs typeface="Arial" panose="020B0604020202020204" pitchFamily="34" charset="0"/>
              </a:rPr>
              <a:t>##</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Auto/Bus/Motorrad: </a:t>
            </a:r>
            <a:r>
              <a:rPr lang="de-DE" sz="1800" dirty="0">
                <a:latin typeface="Arial" panose="020B0604020202020204" pitchFamily="34" charset="0"/>
                <a:cs typeface="Arial" panose="020B0604020202020204" pitchFamily="34" charset="0"/>
              </a:rPr>
              <a:t>der Parkplatzausschilderung (besteht ab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 folgen und die Zufahrt zum Zugang Süd (oben) über die K50 aus Richtung </a:t>
            </a:r>
            <a:r>
              <a:rPr lang="de-DE" sz="1800" dirty="0" err="1">
                <a:latin typeface="Arial" panose="020B0604020202020204" pitchFamily="34" charset="0"/>
                <a:cs typeface="Arial" panose="020B0604020202020204" pitchFamily="34" charset="0"/>
              </a:rPr>
              <a:t>Latferde</a:t>
            </a:r>
            <a:r>
              <a:rPr lang="de-DE" sz="1800" dirty="0">
                <a:latin typeface="Arial" panose="020B0604020202020204" pitchFamily="34" charset="0"/>
                <a:cs typeface="Arial" panose="020B0604020202020204" pitchFamily="34" charset="0"/>
              </a:rPr>
              <a:t> nutzen (nicht die </a:t>
            </a:r>
            <a:r>
              <a:rPr lang="de-DE" sz="1800" dirty="0" err="1">
                <a:latin typeface="Arial" panose="020B0604020202020204" pitchFamily="34" charset="0"/>
                <a:cs typeface="Arial" panose="020B0604020202020204" pitchFamily="34" charset="0"/>
              </a:rPr>
              <a:t>Bückebergstraße</a:t>
            </a:r>
            <a:r>
              <a:rPr lang="de-DE" sz="1800" dirty="0">
                <a:latin typeface="Arial" panose="020B0604020202020204" pitchFamily="34" charset="0"/>
                <a:cs typeface="Arial" panose="020B0604020202020204" pitchFamily="34" charset="0"/>
              </a:rPr>
              <a:t>!). </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ÖPNV: </a:t>
            </a:r>
            <a:r>
              <a:rPr lang="de-DE" sz="1800" dirty="0">
                <a:latin typeface="Arial" panose="020B0604020202020204" pitchFamily="34" charset="0"/>
                <a:cs typeface="Arial" panose="020B0604020202020204" pitchFamily="34" charset="0"/>
              </a:rPr>
              <a:t>von den Bahnhöfen Hameln und Emmerthal mit dem Bus zu erreichen; von der Haltstelle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-Amselweg ist der Zugang Nord (unten) in wenigen Gehminuten erreichbar.</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Fahrrad: </a:t>
            </a:r>
            <a:r>
              <a:rPr lang="de-DE" sz="1800" dirty="0">
                <a:latin typeface="Arial" panose="020B0604020202020204" pitchFamily="34" charset="0"/>
                <a:cs typeface="Arial" panose="020B0604020202020204" pitchFamily="34" charset="0"/>
              </a:rPr>
              <a:t>u. a. über den Weserradweg erreichbar, dort auch ausgeschildert. Am Zugang Nord findet sich ein Fahrradstellplatz und eine Ladesäule für E-Bikes.</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Adresse: </a:t>
            </a:r>
            <a:r>
              <a:rPr lang="de-DE" sz="1900" b="1" dirty="0" err="1">
                <a:latin typeface="Arial" panose="020B0604020202020204" pitchFamily="34" charset="0"/>
                <a:cs typeface="Arial" panose="020B0604020202020204" pitchFamily="34" charset="0"/>
              </a:rPr>
              <a:t>Bückeberg</a:t>
            </a:r>
            <a:r>
              <a:rPr lang="de-DE" sz="1900" b="1" dirty="0">
                <a:latin typeface="Arial" panose="020B0604020202020204" pitchFamily="34" charset="0"/>
                <a:cs typeface="Arial" panose="020B0604020202020204" pitchFamily="34" charset="0"/>
              </a:rPr>
              <a:t> 1, 31860 Emmerthal</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Weitere Hinweise: Toilette vorhanden, wetterfeste Kleidung benötigt</a:t>
            </a:r>
          </a:p>
          <a:p>
            <a:pPr marL="0" indent="0">
              <a:lnSpc>
                <a:spcPct val="120000"/>
              </a:lnSpc>
              <a:spcBef>
                <a:spcPts val="600"/>
              </a:spcBef>
              <a:spcAft>
                <a:spcPts val="600"/>
              </a:spcAft>
              <a:buNone/>
            </a:pPr>
            <a:endParaRPr lang="de-DE" sz="1800" dirty="0"/>
          </a:p>
        </p:txBody>
      </p:sp>
    </p:spTree>
    <p:extLst>
      <p:ext uri="{BB962C8B-B14F-4D97-AF65-F5344CB8AC3E}">
        <p14:creationId xmlns:p14="http://schemas.microsoft.com/office/powerpoint/2010/main" val="2091279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ACE3A-E675-0C85-8332-60B62332BFB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6C38BAA-DE44-7CCA-A9AF-A346FAAF753E}"/>
              </a:ext>
            </a:extLst>
          </p:cNvPr>
          <p:cNvSpPr>
            <a:spLocks noGrp="1"/>
          </p:cNvSpPr>
          <p:nvPr>
            <p:ph type="ctrTitle" idx="4294967295"/>
          </p:nvPr>
        </p:nvSpPr>
        <p:spPr>
          <a:xfrm>
            <a:off x="890788" y="2665925"/>
            <a:ext cx="10410423" cy="1236373"/>
          </a:xfrm>
        </p:spPr>
        <p:txBody>
          <a:bodyPr>
            <a:normAutofit/>
          </a:bodyPr>
          <a:lstStyle/>
          <a:p>
            <a:pPr indent="457200" algn="ctr"/>
            <a:br>
              <a:rPr lang="de-DE" sz="2700" dirty="0">
                <a:effectLst/>
                <a:latin typeface="Helvetica Neue" panose="02000503000000020004" pitchFamily="2" charset="0"/>
              </a:rPr>
            </a:br>
            <a:br>
              <a:rPr lang="de-DE" sz="2700">
                <a:effectLst/>
                <a:latin typeface="Helvetica Neue" panose="02000503000000020004" pitchFamily="2" charset="0"/>
              </a:rPr>
            </a:br>
            <a:r>
              <a:rPr lang="de-DE" sz="2700">
                <a:effectLst/>
                <a:latin typeface="Helvetica Neue" panose="02000503000000020004" pitchFamily="2" charset="0"/>
              </a:rPr>
              <a:t>»</a:t>
            </a:r>
            <a:r>
              <a:rPr lang="de-DE" sz="2700">
                <a:latin typeface="Arial" panose="020B0604020202020204" pitchFamily="34" charset="0"/>
                <a:cs typeface="Arial" panose="020B0604020202020204" pitchFamily="34" charset="0"/>
              </a:rPr>
              <a:t>Die Masse erkennt sich selbst«</a:t>
            </a:r>
            <a:endParaRPr lang="de-DE" dirty="0"/>
          </a:p>
        </p:txBody>
      </p:sp>
      <p:sp>
        <p:nvSpPr>
          <p:cNvPr id="3" name="Untertitel 2">
            <a:extLst>
              <a:ext uri="{FF2B5EF4-FFF2-40B4-BE49-F238E27FC236}">
                <a16:creationId xmlns:a16="http://schemas.microsoft.com/office/drawing/2014/main" id="{DC906D76-C5CE-3C10-8D4D-68DA4EF54292}"/>
              </a:ext>
            </a:extLst>
          </p:cNvPr>
          <p:cNvSpPr>
            <a:spLocks noGrp="1"/>
          </p:cNvSpPr>
          <p:nvPr>
            <p:ph type="subTitle" idx="4294967295"/>
          </p:nvPr>
        </p:nvSpPr>
        <p:spPr>
          <a:xfrm>
            <a:off x="1524000" y="5191686"/>
            <a:ext cx="9144000" cy="1655762"/>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000" dirty="0">
                <a:solidFill>
                  <a:schemeClr val="accent4"/>
                </a:solidFill>
              </a:rPr>
              <a:t>Datum</a:t>
            </a:r>
          </a:p>
          <a:p>
            <a:endParaRPr lang="de-DE" dirty="0"/>
          </a:p>
          <a:p>
            <a:pPr marL="0" indent="0">
              <a:buNone/>
            </a:pPr>
            <a:endParaRPr lang="de-DE" dirty="0"/>
          </a:p>
        </p:txBody>
      </p:sp>
      <p:sp>
        <p:nvSpPr>
          <p:cNvPr id="4" name="Textfeld 3">
            <a:extLst>
              <a:ext uri="{FF2B5EF4-FFF2-40B4-BE49-F238E27FC236}">
                <a16:creationId xmlns:a16="http://schemas.microsoft.com/office/drawing/2014/main" id="{B709E7A5-8876-3791-D481-25373B707C39}"/>
              </a:ext>
            </a:extLst>
          </p:cNvPr>
          <p:cNvSpPr txBox="1"/>
          <p:nvPr/>
        </p:nvSpPr>
        <p:spPr>
          <a:xfrm>
            <a:off x="890788" y="3902298"/>
            <a:ext cx="10410423" cy="1323439"/>
          </a:xfrm>
          <a:prstGeom prst="rect">
            <a:avLst/>
          </a:prstGeom>
          <a:noFill/>
        </p:spPr>
        <p:txBody>
          <a:bodyPr wrap="square" rtlCol="0">
            <a:spAutoFit/>
          </a:bodyPr>
          <a:lstStyle/>
          <a:p>
            <a:pPr algn="ctr"/>
            <a:r>
              <a:rPr lang="de-DE" sz="4000" b="1" dirty="0">
                <a:latin typeface="Arial" panose="020B0604020202020204" pitchFamily="34" charset="0"/>
                <a:cs typeface="Arial" panose="020B0604020202020204" pitchFamily="34" charset="0"/>
              </a:rPr>
              <a:t>Propaganda und Vergemeinschaftung beim Reichserntedankfest</a:t>
            </a:r>
          </a:p>
        </p:txBody>
      </p:sp>
    </p:spTree>
    <p:extLst>
      <p:ext uri="{BB962C8B-B14F-4D97-AF65-F5344CB8AC3E}">
        <p14:creationId xmlns:p14="http://schemas.microsoft.com/office/powerpoint/2010/main" val="29061599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62F58-EA36-65A6-1F72-39A9C15F89C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226C573-54A9-D5F8-C038-7C2B26357461}"/>
              </a:ext>
            </a:extLst>
          </p:cNvPr>
          <p:cNvSpPr>
            <a:spLocks noGrp="1"/>
          </p:cNvSpPr>
          <p:nvPr>
            <p:ph type="title"/>
          </p:nvPr>
        </p:nvSpPr>
        <p:spPr>
          <a:xfrm>
            <a:off x="1676400" y="1725236"/>
            <a:ext cx="10515600" cy="2852737"/>
          </a:xfrm>
        </p:spPr>
        <p:txBody>
          <a:bodyPr>
            <a:normAutofit/>
          </a:bodyPr>
          <a:lstStyle/>
          <a:p>
            <a:r>
              <a:rPr lang="de-DE" sz="4000" dirty="0">
                <a:effectLst/>
                <a:latin typeface="Arial" panose="020B0604020202020204" pitchFamily="34" charset="0"/>
                <a:ea typeface="Aptos" panose="020B0004020202020204" pitchFamily="34" charset="0"/>
              </a:rPr>
              <a:t>Was verbindet ihr mit dem „Erntedankfest</a:t>
            </a:r>
            <a:r>
              <a:rPr lang="de-DE" sz="4000" dirty="0">
                <a:latin typeface="Arial" panose="020B0604020202020204" pitchFamily="34" charset="0"/>
                <a:ea typeface="Aptos" panose="020B0004020202020204" pitchFamily="34" charset="0"/>
              </a:rPr>
              <a:t>“?</a:t>
            </a:r>
            <a:endParaRPr lang="de-DE" sz="4000" dirty="0"/>
          </a:p>
        </p:txBody>
      </p:sp>
      <p:pic>
        <p:nvPicPr>
          <p:cNvPr id="4" name="Grafik 3">
            <a:extLst>
              <a:ext uri="{FF2B5EF4-FFF2-40B4-BE49-F238E27FC236}">
                <a16:creationId xmlns:a16="http://schemas.microsoft.com/office/drawing/2014/main" id="{36ABD955-5331-3EC1-6D96-8C1FFA927BDA}"/>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7607439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460EA-3967-2B4B-A808-417F8F39BFA8}"/>
            </a:ext>
          </a:extLst>
        </p:cNvPr>
        <p:cNvGrpSpPr/>
        <p:nvPr/>
      </p:nvGrpSpPr>
      <p:grpSpPr>
        <a:xfrm>
          <a:off x="0" y="0"/>
          <a:ext cx="0" cy="0"/>
          <a:chOff x="0" y="0"/>
          <a:chExt cx="0" cy="0"/>
        </a:xfrm>
      </p:grpSpPr>
      <p:pic>
        <p:nvPicPr>
          <p:cNvPr id="4" name="Film1 Führerkult 3 Massen V2">
            <a:hlinkClick r:id="" action="ppaction://media"/>
            <a:extLst>
              <a:ext uri="{FF2B5EF4-FFF2-40B4-BE49-F238E27FC236}">
                <a16:creationId xmlns:a16="http://schemas.microsoft.com/office/drawing/2014/main" id="{046C7702-28D8-808B-83E9-3C80AE25485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37291" y="79744"/>
            <a:ext cx="9117418" cy="6698512"/>
          </a:xfrm>
          <a:prstGeom prst="rect">
            <a:avLst/>
          </a:prstGeom>
        </p:spPr>
      </p:pic>
      <p:pic>
        <p:nvPicPr>
          <p:cNvPr id="3" name="Grafik 2">
            <a:extLst>
              <a:ext uri="{FF2B5EF4-FFF2-40B4-BE49-F238E27FC236}">
                <a16:creationId xmlns:a16="http://schemas.microsoft.com/office/drawing/2014/main" id="{8F9CAC46-0BCC-0542-CBE6-706484054D44}"/>
              </a:ext>
            </a:extLst>
          </p:cNvPr>
          <p:cNvPicPr>
            <a:picLocks noChangeAspect="1"/>
          </p:cNvPicPr>
          <p:nvPr/>
        </p:nvPicPr>
        <p:blipFill>
          <a:blip r:embed="rId6">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6124918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9D3FD-CB4B-24C7-7F0B-31981222156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519A66B-51BB-5AB8-A802-1326BB63D285}"/>
              </a:ext>
            </a:extLst>
          </p:cNvPr>
          <p:cNvSpPr>
            <a:spLocks noGrp="1"/>
          </p:cNvSpPr>
          <p:nvPr>
            <p:ph type="title"/>
          </p:nvPr>
        </p:nvSpPr>
        <p:spPr>
          <a:xfrm>
            <a:off x="1676400" y="1663243"/>
            <a:ext cx="10515600" cy="2852737"/>
          </a:xfrm>
        </p:spPr>
        <p:txBody>
          <a:bodyPr>
            <a:noAutofit/>
          </a:bodyPr>
          <a:lstStyle/>
          <a:p>
            <a:r>
              <a:rPr lang="de-DE" sz="4000" dirty="0"/>
              <a:t>Welchen Eindruck bekommt ihr von der Veranstaltung, wenn ihr diesen Fernsehbeitrag vom Reichserntedankfest seht?</a:t>
            </a:r>
            <a:br>
              <a:rPr lang="de-DE" sz="4000" dirty="0"/>
            </a:br>
            <a:br>
              <a:rPr lang="de-DE" sz="4000" dirty="0"/>
            </a:br>
            <a:r>
              <a:rPr lang="de-DE" sz="4000" dirty="0"/>
              <a:t>Was fällt euch auf?</a:t>
            </a:r>
          </a:p>
        </p:txBody>
      </p:sp>
      <p:pic>
        <p:nvPicPr>
          <p:cNvPr id="5" name="Grafik 4">
            <a:extLst>
              <a:ext uri="{FF2B5EF4-FFF2-40B4-BE49-F238E27FC236}">
                <a16:creationId xmlns:a16="http://schemas.microsoft.com/office/drawing/2014/main" id="{B52278A9-6800-3E51-9E8D-094CB69099F4}"/>
              </a:ext>
            </a:extLst>
          </p:cNvPr>
          <p:cNvPicPr>
            <a:picLocks noChangeAspect="1"/>
          </p:cNvPicPr>
          <p:nvPr/>
        </p:nvPicPr>
        <p:blipFill>
          <a:blip r:embed="rId2">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1702591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5C60F-26E6-536D-A3E6-03FA635A707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56ECBC1-F014-6EB3-6DD7-2A5800881C6E}"/>
              </a:ext>
            </a:extLst>
          </p:cNvPr>
          <p:cNvSpPr>
            <a:spLocks noGrp="1"/>
          </p:cNvSpPr>
          <p:nvPr>
            <p:ph type="title"/>
          </p:nvPr>
        </p:nvSpPr>
        <p:spPr>
          <a:xfrm>
            <a:off x="1676400" y="1694239"/>
            <a:ext cx="10515600" cy="2852737"/>
          </a:xfrm>
        </p:spPr>
        <p:txBody>
          <a:bodyPr>
            <a:noAutofit/>
          </a:bodyPr>
          <a:lstStyle/>
          <a:p>
            <a:r>
              <a:rPr lang="de-DE" sz="4000" b="1" dirty="0">
                <a:effectLst/>
                <a:latin typeface="Arial" panose="020B0604020202020204" pitchFamily="34" charset="0"/>
                <a:ea typeface="Aptos" panose="020B0004020202020204" pitchFamily="34" charset="0"/>
              </a:rPr>
              <a:t>Ernte, Bauern, Propaganda: </a:t>
            </a:r>
            <a:br>
              <a:rPr lang="de-DE" sz="4000" dirty="0">
                <a:effectLst/>
                <a:latin typeface="Arial" panose="020B0604020202020204" pitchFamily="34" charset="0"/>
                <a:ea typeface="Aptos" panose="020B0004020202020204" pitchFamily="34" charset="0"/>
              </a:rPr>
            </a:br>
            <a:r>
              <a:rPr lang="de-DE" sz="4000" dirty="0">
                <a:effectLst/>
                <a:latin typeface="Arial" panose="020B0604020202020204" pitchFamily="34" charset="0"/>
                <a:ea typeface="Aptos" panose="020B0004020202020204" pitchFamily="34" charset="0"/>
              </a:rPr>
              <a:t>Worum ging es beim Reichserntedankfest?</a:t>
            </a:r>
            <a:endParaRPr lang="de-DE" sz="4000" dirty="0"/>
          </a:p>
        </p:txBody>
      </p:sp>
      <p:pic>
        <p:nvPicPr>
          <p:cNvPr id="5" name="Grafik 4">
            <a:extLst>
              <a:ext uri="{FF2B5EF4-FFF2-40B4-BE49-F238E27FC236}">
                <a16:creationId xmlns:a16="http://schemas.microsoft.com/office/drawing/2014/main" id="{6A97CC45-545D-AED3-92F9-5F3C6C5D0A8F}"/>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27036564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8BCABF-A450-EA76-D946-025E83718AA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1210C1B-C930-5B4E-0D90-071BC5168457}"/>
              </a:ext>
            </a:extLst>
          </p:cNvPr>
          <p:cNvSpPr>
            <a:spLocks noGrp="1"/>
          </p:cNvSpPr>
          <p:nvPr>
            <p:ph type="title"/>
          </p:nvPr>
        </p:nvSpPr>
        <p:spPr/>
        <p:txBody>
          <a:bodyPr/>
          <a:lstStyle/>
          <a:p>
            <a:r>
              <a:rPr lang="de-DE" dirty="0"/>
              <a:t>Reichserntedankfest im Nationalsozialismus </a:t>
            </a:r>
          </a:p>
        </p:txBody>
      </p:sp>
      <p:sp>
        <p:nvSpPr>
          <p:cNvPr id="4" name="Inhaltsplatzhalter 3">
            <a:extLst>
              <a:ext uri="{FF2B5EF4-FFF2-40B4-BE49-F238E27FC236}">
                <a16:creationId xmlns:a16="http://schemas.microsoft.com/office/drawing/2014/main" id="{2A9321B1-F32F-6E9B-599A-85154455A5B5}"/>
              </a:ext>
            </a:extLst>
          </p:cNvPr>
          <p:cNvSpPr>
            <a:spLocks noGrp="1"/>
          </p:cNvSpPr>
          <p:nvPr>
            <p:ph idx="1"/>
          </p:nvPr>
        </p:nvSpPr>
        <p:spPr/>
        <p:txBody>
          <a:bodyPr/>
          <a:lstStyle/>
          <a:p>
            <a:pPr>
              <a:lnSpc>
                <a:spcPct val="140000"/>
              </a:lnSpc>
              <a:spcBef>
                <a:spcPts val="300"/>
              </a:spcBef>
              <a:spcAft>
                <a:spcPts val="300"/>
              </a:spcAft>
              <a:buFont typeface="Wingdings" pitchFamily="2" charset="2"/>
              <a:buChar char="§"/>
            </a:pPr>
            <a:r>
              <a:rPr lang="de-DE" sz="2400" dirty="0">
                <a:effectLst/>
                <a:latin typeface="Arial" panose="020B0604020202020204" pitchFamily="34" charset="0"/>
                <a:ea typeface="Aptos" panose="020B0004020202020204" pitchFamily="34" charset="0"/>
                <a:cs typeface="Arial" panose="020B0604020202020204" pitchFamily="34" charset="0"/>
              </a:rPr>
              <a:t>Veranstaltet 1933–1937 am </a:t>
            </a:r>
            <a:r>
              <a:rPr lang="de-DE" sz="2400" dirty="0" err="1">
                <a:effectLst/>
                <a:latin typeface="Arial" panose="020B0604020202020204" pitchFamily="34" charset="0"/>
                <a:ea typeface="Aptos" panose="020B0004020202020204" pitchFamily="34" charset="0"/>
                <a:cs typeface="Arial" panose="020B0604020202020204" pitchFamily="34" charset="0"/>
              </a:rPr>
              <a:t>Bückeberg</a:t>
            </a:r>
            <a:r>
              <a:rPr lang="de-DE" sz="2400" dirty="0">
                <a:effectLst/>
                <a:latin typeface="Arial" panose="020B0604020202020204" pitchFamily="34" charset="0"/>
                <a:ea typeface="Aptos" panose="020B0004020202020204" pitchFamily="34" charset="0"/>
                <a:cs typeface="Arial" panose="020B0604020202020204" pitchFamily="34" charset="0"/>
              </a:rPr>
              <a:t> bei Hameln</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Eine der größten NS-Massenveranstaltungen neben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dem „Tag der Nationalen Arbeit“ in Berlin (für die Arbeiter),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a:t>
            </a:r>
            <a:r>
              <a:rPr lang="de-DE" sz="2000" dirty="0">
                <a:effectLst/>
                <a:latin typeface="Arial" panose="020B0604020202020204" pitchFamily="34" charset="0"/>
                <a:ea typeface="Aptos" panose="020B0004020202020204" pitchFamily="34" charset="0"/>
                <a:cs typeface="Arial" panose="020B0604020202020204" pitchFamily="34" charset="0"/>
              </a:rPr>
              <a:t>e</a:t>
            </a:r>
            <a:r>
              <a:rPr lang="de-DE" sz="2000" dirty="0">
                <a:latin typeface="Arial" panose="020B0604020202020204" pitchFamily="34" charset="0"/>
                <a:ea typeface="Aptos" panose="020B0004020202020204" pitchFamily="34" charset="0"/>
                <a:cs typeface="Arial" panose="020B0604020202020204" pitchFamily="34" charset="0"/>
              </a:rPr>
              <a:t>n NSDAP-Parteitagen in Nürnberg (für die Parteimitglieder)</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Zielgruppe hier: Bauern/Landbevölkerung</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Erdacht und in Auftrag gegeben von Joseph Goebbels, </a:t>
            </a:r>
            <a:r>
              <a:rPr lang="de-DE" sz="2400" b="1" dirty="0">
                <a:latin typeface="Arial" panose="020B0604020202020204" pitchFamily="34" charset="0"/>
                <a:ea typeface="Aptos" panose="020B0004020202020204" pitchFamily="34" charset="0"/>
                <a:cs typeface="Arial" panose="020B0604020202020204" pitchFamily="34" charset="0"/>
              </a:rPr>
              <a:t>Reichsminister für Volksaufklärung und Propaganda</a:t>
            </a:r>
          </a:p>
          <a:p>
            <a:pPr marL="0" indent="0">
              <a:buNone/>
            </a:pPr>
            <a:endParaRPr lang="de-DE" dirty="0"/>
          </a:p>
        </p:txBody>
      </p:sp>
      <p:sp>
        <p:nvSpPr>
          <p:cNvPr id="5" name="Textfeld 4">
            <a:extLst>
              <a:ext uri="{FF2B5EF4-FFF2-40B4-BE49-F238E27FC236}">
                <a16:creationId xmlns:a16="http://schemas.microsoft.com/office/drawing/2014/main" id="{2E0401D8-2516-0B21-FE7A-505BE6119B4C}"/>
              </a:ext>
            </a:extLst>
          </p:cNvPr>
          <p:cNvSpPr txBox="1"/>
          <p:nvPr/>
        </p:nvSpPr>
        <p:spPr>
          <a:xfrm>
            <a:off x="9305439" y="727868"/>
            <a:ext cx="2572719" cy="1477328"/>
          </a:xfrm>
          <a:prstGeom prst="rect">
            <a:avLst/>
          </a:prstGeom>
          <a:noFill/>
          <a:ln w="19050">
            <a:solidFill>
              <a:schemeClr val="accent2"/>
            </a:solidFill>
          </a:ln>
        </p:spPr>
        <p:txBody>
          <a:bodyPr wrap="square" rtlCol="0">
            <a:spAutoFit/>
          </a:bodyPr>
          <a:lstStyle/>
          <a:p>
            <a:pPr algn="ctr"/>
            <a:r>
              <a:rPr lang="de-DE" b="1" i="0" u="none" strike="noStrike" dirty="0">
                <a:solidFill>
                  <a:srgbClr val="000000"/>
                </a:solidFill>
                <a:effectLst/>
                <a:latin typeface="Arial" panose="020B0604020202020204" pitchFamily="34" charset="0"/>
                <a:cs typeface="Arial" panose="020B0604020202020204" pitchFamily="34" charset="0"/>
              </a:rPr>
              <a:t>Propaganda</a:t>
            </a:r>
            <a:r>
              <a:rPr lang="de-DE" b="0" i="0" u="none" strike="noStrike" dirty="0">
                <a:solidFill>
                  <a:srgbClr val="000000"/>
                </a:solidFill>
                <a:effectLst/>
                <a:latin typeface="Arial" panose="020B0604020202020204" pitchFamily="34" charset="0"/>
                <a:cs typeface="Arial" panose="020B0604020202020204" pitchFamily="34" charset="0"/>
              </a:rPr>
              <a:t> ist der Versuch das Denken, Handeln und Fühlen von Menschen gezielt zu beeinflussen. </a:t>
            </a:r>
            <a:endParaRPr lang="de-DE" dirty="0">
              <a:latin typeface="Arial" panose="020B0604020202020204" pitchFamily="34" charset="0"/>
              <a:cs typeface="Arial" panose="020B0604020202020204" pitchFamily="34" charset="0"/>
            </a:endParaRPr>
          </a:p>
        </p:txBody>
      </p:sp>
      <p:pic>
        <p:nvPicPr>
          <p:cNvPr id="7" name="Grafik 6" descr="Anheften mit einfarbiger Füllung">
            <a:extLst>
              <a:ext uri="{FF2B5EF4-FFF2-40B4-BE49-F238E27FC236}">
                <a16:creationId xmlns:a16="http://schemas.microsoft.com/office/drawing/2014/main" id="{F1BF0D95-14DF-BB6E-6846-D83A1F8780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65029" y="327476"/>
            <a:ext cx="632847" cy="632847"/>
          </a:xfrm>
          <a:prstGeom prst="rect">
            <a:avLst/>
          </a:prstGeom>
        </p:spPr>
      </p:pic>
    </p:spTree>
    <p:extLst>
      <p:ext uri="{BB962C8B-B14F-4D97-AF65-F5344CB8AC3E}">
        <p14:creationId xmlns:p14="http://schemas.microsoft.com/office/powerpoint/2010/main" val="2896538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D7CFA-2A82-C840-7DFF-8F5018F45C5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E38A3C0-CF83-0006-9027-DA229D48F097}"/>
              </a:ext>
            </a:extLst>
          </p:cNvPr>
          <p:cNvSpPr>
            <a:spLocks noGrp="1"/>
          </p:cNvSpPr>
          <p:nvPr>
            <p:ph type="title"/>
          </p:nvPr>
        </p:nvSpPr>
        <p:spPr/>
        <p:txBody>
          <a:bodyPr/>
          <a:lstStyle/>
          <a:p>
            <a:r>
              <a:rPr lang="de-DE" dirty="0"/>
              <a:t>Aufgabe</a:t>
            </a:r>
          </a:p>
        </p:txBody>
      </p:sp>
      <p:sp>
        <p:nvSpPr>
          <p:cNvPr id="3" name="Inhaltsplatzhalter 2">
            <a:extLst>
              <a:ext uri="{FF2B5EF4-FFF2-40B4-BE49-F238E27FC236}">
                <a16:creationId xmlns:a16="http://schemas.microsoft.com/office/drawing/2014/main" id="{411524FF-5243-8D52-75C6-A69095DC8B04}"/>
              </a:ext>
            </a:extLst>
          </p:cNvPr>
          <p:cNvSpPr>
            <a:spLocks noGrp="1"/>
          </p:cNvSpPr>
          <p:nvPr>
            <p:ph idx="1"/>
          </p:nvPr>
        </p:nvSpPr>
        <p:spPr/>
        <p:txBody>
          <a:bodyPr/>
          <a:lstStyle/>
          <a:p>
            <a:pPr marL="514350" indent="-514350">
              <a:buFont typeface="+mj-lt"/>
              <a:buAutoNum type="arabicPeriod"/>
            </a:pPr>
            <a:r>
              <a:rPr lang="de-DE" dirty="0">
                <a:latin typeface="Arial" panose="020B0604020202020204" pitchFamily="34" charset="0"/>
                <a:cs typeface="Arial" panose="020B0604020202020204" pitchFamily="34" charset="0"/>
              </a:rPr>
              <a:t>Lest die Textquelle.</a:t>
            </a:r>
          </a:p>
          <a:p>
            <a:pPr marL="514350" indent="-514350">
              <a:buFont typeface="+mj-lt"/>
              <a:buAutoNum type="arabicPeriod"/>
            </a:pPr>
            <a:r>
              <a:rPr lang="de-DE" dirty="0">
                <a:latin typeface="Arial" panose="020B0604020202020204" pitchFamily="34" charset="0"/>
                <a:cs typeface="Arial" panose="020B0604020202020204" pitchFamily="34" charset="0"/>
              </a:rPr>
              <a:t>Markiert im Text Begriffe und Formulierungen, die Hinweise darauf geben, worum es den Veranstaltern ging.</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Wie wirkt der Text auf euch, welche Stimmung erzeugt er? Notiert eure Eindrücke in Stichworten.</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Erinnert euch die Stimmung, die er erzeugt, an etwas und wenn ja, woran? Notiert eure Eindrücke in Stichworten.</a:t>
            </a:r>
          </a:p>
          <a:p>
            <a:pPr marL="0" indent="0">
              <a:buNone/>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0" indent="0">
              <a:buNone/>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598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6FA9B-0683-A29A-5BEC-74EBFE10765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2936372-7EAA-A521-8230-C0193A27662E}"/>
              </a:ext>
            </a:extLst>
          </p:cNvPr>
          <p:cNvSpPr>
            <a:spLocks noGrp="1"/>
          </p:cNvSpPr>
          <p:nvPr>
            <p:ph type="title"/>
          </p:nvPr>
        </p:nvSpPr>
        <p:spPr/>
        <p:txBody>
          <a:bodyPr/>
          <a:lstStyle/>
          <a:p>
            <a:r>
              <a:rPr lang="de-DE" dirty="0"/>
              <a:t>Reichserntedankfest im Nationalsozialismus </a:t>
            </a:r>
          </a:p>
        </p:txBody>
      </p:sp>
      <p:sp>
        <p:nvSpPr>
          <p:cNvPr id="4" name="Inhaltsplatzhalter 3">
            <a:extLst>
              <a:ext uri="{FF2B5EF4-FFF2-40B4-BE49-F238E27FC236}">
                <a16:creationId xmlns:a16="http://schemas.microsoft.com/office/drawing/2014/main" id="{6D4BB8CF-C543-73B0-AEBD-C4130551B279}"/>
              </a:ext>
            </a:extLst>
          </p:cNvPr>
          <p:cNvSpPr>
            <a:spLocks noGrp="1"/>
          </p:cNvSpPr>
          <p:nvPr>
            <p:ph idx="1"/>
          </p:nvPr>
        </p:nvSpPr>
        <p:spPr/>
        <p:txBody>
          <a:bodyPr/>
          <a:lstStyle/>
          <a:p>
            <a:pPr>
              <a:lnSpc>
                <a:spcPct val="140000"/>
              </a:lnSpc>
              <a:spcBef>
                <a:spcPts val="300"/>
              </a:spcBef>
              <a:spcAft>
                <a:spcPts val="300"/>
              </a:spcAft>
              <a:buFont typeface="Wingdings" pitchFamily="2" charset="2"/>
              <a:buChar char="§"/>
            </a:pPr>
            <a:r>
              <a:rPr lang="de-DE" sz="2400" dirty="0">
                <a:effectLst/>
                <a:latin typeface="Arial" panose="020B0604020202020204" pitchFamily="34" charset="0"/>
                <a:ea typeface="Aptos" panose="020B0004020202020204" pitchFamily="34" charset="0"/>
                <a:cs typeface="Arial" panose="020B0604020202020204" pitchFamily="34" charset="0"/>
              </a:rPr>
              <a:t>Veranstaltet 1933–1937 am </a:t>
            </a:r>
            <a:r>
              <a:rPr lang="de-DE" sz="2400" dirty="0" err="1">
                <a:effectLst/>
                <a:latin typeface="Arial" panose="020B0604020202020204" pitchFamily="34" charset="0"/>
                <a:ea typeface="Aptos" panose="020B0004020202020204" pitchFamily="34" charset="0"/>
                <a:cs typeface="Arial" panose="020B0604020202020204" pitchFamily="34" charset="0"/>
              </a:rPr>
              <a:t>Bückeberg</a:t>
            </a:r>
            <a:r>
              <a:rPr lang="de-DE" sz="2400" dirty="0">
                <a:effectLst/>
                <a:latin typeface="Arial" panose="020B0604020202020204" pitchFamily="34" charset="0"/>
                <a:ea typeface="Aptos" panose="020B0004020202020204" pitchFamily="34" charset="0"/>
                <a:cs typeface="Arial" panose="020B0604020202020204" pitchFamily="34" charset="0"/>
              </a:rPr>
              <a:t> bei Hameln</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Eine der größten NS-Massenveranstaltungen neben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dem „Tag der Nationalen Arbeit“ in Berlin (für die Arbeiter), </a:t>
            </a:r>
          </a:p>
          <a:p>
            <a:pPr lvl="1">
              <a:lnSpc>
                <a:spcPct val="140000"/>
              </a:lnSpc>
              <a:spcBef>
                <a:spcPts val="300"/>
              </a:spcBef>
              <a:spcAft>
                <a:spcPts val="300"/>
              </a:spcAft>
              <a:buFont typeface="Wingdings" pitchFamily="2" charset="2"/>
              <a:buChar char="§"/>
            </a:pPr>
            <a:r>
              <a:rPr lang="de-DE" sz="2000" dirty="0">
                <a:latin typeface="Arial" panose="020B0604020202020204" pitchFamily="34" charset="0"/>
                <a:ea typeface="Aptos" panose="020B0004020202020204" pitchFamily="34" charset="0"/>
                <a:cs typeface="Arial" panose="020B0604020202020204" pitchFamily="34" charset="0"/>
              </a:rPr>
              <a:t>d</a:t>
            </a:r>
            <a:r>
              <a:rPr lang="de-DE" sz="2000" dirty="0">
                <a:effectLst/>
                <a:latin typeface="Arial" panose="020B0604020202020204" pitchFamily="34" charset="0"/>
                <a:ea typeface="Aptos" panose="020B0004020202020204" pitchFamily="34" charset="0"/>
                <a:cs typeface="Arial" panose="020B0604020202020204" pitchFamily="34" charset="0"/>
              </a:rPr>
              <a:t>e</a:t>
            </a:r>
            <a:r>
              <a:rPr lang="de-DE" sz="2000" dirty="0">
                <a:latin typeface="Arial" panose="020B0604020202020204" pitchFamily="34" charset="0"/>
                <a:ea typeface="Aptos" panose="020B0004020202020204" pitchFamily="34" charset="0"/>
                <a:cs typeface="Arial" panose="020B0604020202020204" pitchFamily="34" charset="0"/>
              </a:rPr>
              <a:t>n NSDAP-Parteitagen in Nürnberg (für die Parteimitglieder)</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Zielgruppe hier: Bauern/Landbevölkerung</a:t>
            </a:r>
          </a:p>
          <a:p>
            <a:pPr>
              <a:lnSpc>
                <a:spcPct val="140000"/>
              </a:lnSpc>
              <a:spcBef>
                <a:spcPts val="300"/>
              </a:spcBef>
              <a:spcAft>
                <a:spcPts val="300"/>
              </a:spcAft>
              <a:buFont typeface="Wingdings" pitchFamily="2" charset="2"/>
              <a:buChar char="§"/>
            </a:pPr>
            <a:r>
              <a:rPr lang="de-DE" sz="2400" dirty="0">
                <a:latin typeface="Arial" panose="020B0604020202020204" pitchFamily="34" charset="0"/>
                <a:ea typeface="Aptos" panose="020B0004020202020204" pitchFamily="34" charset="0"/>
                <a:cs typeface="Arial" panose="020B0604020202020204" pitchFamily="34" charset="0"/>
              </a:rPr>
              <a:t>Erdacht und in Auftrag gegeben von Joseph Goebbels, </a:t>
            </a:r>
            <a:r>
              <a:rPr lang="de-DE" sz="2400" b="1" dirty="0">
                <a:latin typeface="Arial" panose="020B0604020202020204" pitchFamily="34" charset="0"/>
                <a:ea typeface="Aptos" panose="020B0004020202020204" pitchFamily="34" charset="0"/>
                <a:cs typeface="Arial" panose="020B0604020202020204" pitchFamily="34" charset="0"/>
              </a:rPr>
              <a:t>Reichsminister für Volksaufklärung und Propaganda</a:t>
            </a:r>
          </a:p>
          <a:p>
            <a:pPr marL="0" indent="0">
              <a:buNone/>
            </a:pPr>
            <a:endParaRPr lang="de-DE" dirty="0"/>
          </a:p>
        </p:txBody>
      </p:sp>
      <p:sp>
        <p:nvSpPr>
          <p:cNvPr id="5" name="Textfeld 4">
            <a:extLst>
              <a:ext uri="{FF2B5EF4-FFF2-40B4-BE49-F238E27FC236}">
                <a16:creationId xmlns:a16="http://schemas.microsoft.com/office/drawing/2014/main" id="{E26CDE5D-8E30-1A1E-0107-635C46D3691D}"/>
              </a:ext>
            </a:extLst>
          </p:cNvPr>
          <p:cNvSpPr txBox="1"/>
          <p:nvPr/>
        </p:nvSpPr>
        <p:spPr>
          <a:xfrm>
            <a:off x="9305439" y="727868"/>
            <a:ext cx="2572719" cy="1477328"/>
          </a:xfrm>
          <a:prstGeom prst="rect">
            <a:avLst/>
          </a:prstGeom>
          <a:noFill/>
          <a:ln w="19050">
            <a:solidFill>
              <a:schemeClr val="accent2"/>
            </a:solidFill>
          </a:ln>
        </p:spPr>
        <p:txBody>
          <a:bodyPr wrap="square" rtlCol="0">
            <a:spAutoFit/>
          </a:bodyPr>
          <a:lstStyle/>
          <a:p>
            <a:pPr algn="ctr"/>
            <a:r>
              <a:rPr lang="de-DE" b="1" i="0" u="none" strike="noStrike" dirty="0">
                <a:solidFill>
                  <a:srgbClr val="000000"/>
                </a:solidFill>
                <a:effectLst/>
                <a:latin typeface="Arial" panose="020B0604020202020204" pitchFamily="34" charset="0"/>
                <a:cs typeface="Arial" panose="020B0604020202020204" pitchFamily="34" charset="0"/>
              </a:rPr>
              <a:t>Propaganda</a:t>
            </a:r>
            <a:r>
              <a:rPr lang="de-DE" b="0" i="0" u="none" strike="noStrike" dirty="0">
                <a:solidFill>
                  <a:srgbClr val="000000"/>
                </a:solidFill>
                <a:effectLst/>
                <a:latin typeface="Arial" panose="020B0604020202020204" pitchFamily="34" charset="0"/>
                <a:cs typeface="Arial" panose="020B0604020202020204" pitchFamily="34" charset="0"/>
              </a:rPr>
              <a:t> ist der Versuch das Denken, Handeln und Fühlen von Menschen gezielt zu beeinflussen. </a:t>
            </a:r>
            <a:endParaRPr lang="de-DE" dirty="0">
              <a:latin typeface="Arial" panose="020B0604020202020204" pitchFamily="34" charset="0"/>
              <a:cs typeface="Arial" panose="020B0604020202020204" pitchFamily="34" charset="0"/>
            </a:endParaRPr>
          </a:p>
        </p:txBody>
      </p:sp>
      <p:pic>
        <p:nvPicPr>
          <p:cNvPr id="7" name="Grafik 6" descr="Anheften mit einfarbiger Füllung">
            <a:extLst>
              <a:ext uri="{FF2B5EF4-FFF2-40B4-BE49-F238E27FC236}">
                <a16:creationId xmlns:a16="http://schemas.microsoft.com/office/drawing/2014/main" id="{18571413-9A19-3ABB-3D1F-AFC1EB52A9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65029" y="327476"/>
            <a:ext cx="632847" cy="632847"/>
          </a:xfrm>
          <a:prstGeom prst="rect">
            <a:avLst/>
          </a:prstGeom>
        </p:spPr>
      </p:pic>
      <p:pic>
        <p:nvPicPr>
          <p:cNvPr id="3" name="Grafik 2">
            <a:extLst>
              <a:ext uri="{FF2B5EF4-FFF2-40B4-BE49-F238E27FC236}">
                <a16:creationId xmlns:a16="http://schemas.microsoft.com/office/drawing/2014/main" id="{6F03F006-F720-8DB6-2628-0CCA8086DA8C}"/>
              </a:ext>
            </a:extLst>
          </p:cNvPr>
          <p:cNvPicPr>
            <a:picLocks noChangeAspect="1"/>
          </p:cNvPicPr>
          <p:nvPr/>
        </p:nvPicPr>
        <p:blipFill>
          <a:blip r:embed="rId5">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66174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B7007C-C100-C87A-9B7B-5630E8D0E36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99CAB4A-B995-6245-9A1E-B8BEAD14E5F2}"/>
              </a:ext>
            </a:extLst>
          </p:cNvPr>
          <p:cNvSpPr>
            <a:spLocks noGrp="1"/>
          </p:cNvSpPr>
          <p:nvPr>
            <p:ph type="title"/>
          </p:nvPr>
        </p:nvSpPr>
        <p:spPr/>
        <p:txBody>
          <a:bodyPr/>
          <a:lstStyle/>
          <a:p>
            <a:r>
              <a:rPr lang="de-DE" dirty="0"/>
              <a:t>Besprechung</a:t>
            </a:r>
          </a:p>
        </p:txBody>
      </p:sp>
      <p:sp>
        <p:nvSpPr>
          <p:cNvPr id="3" name="Inhaltsplatzhalter 2">
            <a:extLst>
              <a:ext uri="{FF2B5EF4-FFF2-40B4-BE49-F238E27FC236}">
                <a16:creationId xmlns:a16="http://schemas.microsoft.com/office/drawing/2014/main" id="{D218D817-CC6E-3FF7-0AEE-7D934881A026}"/>
              </a:ext>
            </a:extLst>
          </p:cNvPr>
          <p:cNvSpPr>
            <a:spLocks noGrp="1"/>
          </p:cNvSpPr>
          <p:nvPr>
            <p:ph idx="1"/>
          </p:nvPr>
        </p:nvSpPr>
        <p:spPr/>
        <p:txBody>
          <a:bodyPr>
            <a:normAutofit/>
          </a:bodyPr>
          <a:lstStyle/>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Wie hat der Text auf euch gewirkt? Beschreibt die Stimmung, die er vermittelt hat. </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Hat euch diese Stimmung an etwas erinnert und wenn ja, woran?</a:t>
            </a:r>
          </a:p>
          <a:p>
            <a:pPr marL="514350" indent="-514350">
              <a:buFont typeface="+mj-lt"/>
              <a:buAutoNum type="arabicPeriod"/>
            </a:pPr>
            <a:r>
              <a:rPr lang="de-DE" dirty="0">
                <a:latin typeface="Arial" panose="020B0604020202020204" pitchFamily="34" charset="0"/>
                <a:cs typeface="Arial" panose="020B0604020202020204" pitchFamily="34" charset="0"/>
              </a:rPr>
              <a:t>Welche Hinweise auf Ziele und gewünschte Effekte bei den Teilnehmenden habt ihr gefunden?</a:t>
            </a:r>
          </a:p>
          <a:p>
            <a:pPr marL="514350" indent="-514350">
              <a:buFont typeface="+mj-lt"/>
              <a:buAutoNum type="arabicPeriod"/>
            </a:pPr>
            <a:r>
              <a:rPr lang="de-DE" dirty="0">
                <a:highlight>
                  <a:srgbClr val="FFFF00"/>
                </a:highlight>
                <a:latin typeface="Arial" panose="020B0604020202020204" pitchFamily="34" charset="0"/>
                <a:cs typeface="Arial" panose="020B0604020202020204" pitchFamily="34" charset="0"/>
              </a:rPr>
              <a:t>Optional: </a:t>
            </a:r>
            <a:r>
              <a:rPr lang="de-DE" dirty="0">
                <a:latin typeface="Arial" panose="020B0604020202020204" pitchFamily="34" charset="0"/>
                <a:cs typeface="Arial" panose="020B0604020202020204" pitchFamily="34" charset="0"/>
              </a:rPr>
              <a:t>Mit was für einer Quelle haben wir es hier zu tun? Was heißt das für unseren Umgang mit ihrem Inhalt?</a:t>
            </a: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a:p>
            <a:pPr marL="514350" indent="-514350">
              <a:buFont typeface="+mj-lt"/>
              <a:buAutoNum type="arabicPeriod"/>
            </a:pPr>
            <a:endParaRPr lang="de-DE"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76945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1CCF5-6D0A-BA7D-14AB-26648B4B004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951048F-B8C5-D878-04E3-CBEA160E5E24}"/>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D7735045-41CF-A3F5-37DA-590DA8E3E9E9}"/>
              </a:ext>
            </a:extLst>
          </p:cNvPr>
          <p:cNvSpPr txBox="1">
            <a:spLocks/>
          </p:cNvSpPr>
          <p:nvPr/>
        </p:nvSpPr>
        <p:spPr>
          <a:xfrm>
            <a:off x="1903926" y="1978024"/>
            <a:ext cx="9602274" cy="48799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latin typeface="Arial" panose="020B0604020202020204" pitchFamily="34" charset="0"/>
                <a:cs typeface="Arial" panose="020B0604020202020204" pitchFamily="34" charset="0"/>
              </a:rPr>
              <a:t>Die Reichserntedankfeste waren Massenereignisse mit dem Ziel, dass alle, die vor Ort waren,</a:t>
            </a:r>
          </a:p>
          <a:p>
            <a:pPr>
              <a:buFont typeface="Wingdings" pitchFamily="2" charset="2"/>
              <a:buChar char="§"/>
            </a:pPr>
            <a:r>
              <a:rPr lang="de-DE" sz="2400" dirty="0">
                <a:latin typeface="Arial" panose="020B0604020202020204" pitchFamily="34" charset="0"/>
                <a:cs typeface="Arial" panose="020B0604020202020204" pitchFamily="34" charset="0"/>
              </a:rPr>
              <a:t>sich als Teil der „</a:t>
            </a:r>
            <a:r>
              <a:rPr lang="de-DE" sz="2400" b="1" dirty="0">
                <a:latin typeface="Arial" panose="020B0604020202020204" pitchFamily="34" charset="0"/>
                <a:cs typeface="Arial" panose="020B0604020202020204" pitchFamily="34" charset="0"/>
              </a:rPr>
              <a:t>Volksgemeinschaft</a:t>
            </a:r>
            <a:r>
              <a:rPr lang="de-DE" sz="2400" dirty="0">
                <a:latin typeface="Arial" panose="020B0604020202020204" pitchFamily="34" charset="0"/>
                <a:cs typeface="Arial" panose="020B0604020202020204" pitchFamily="34" charset="0"/>
              </a:rPr>
              <a:t>“ erleben konnten,</a:t>
            </a:r>
          </a:p>
          <a:p>
            <a:pPr>
              <a:buFont typeface="Wingdings" pitchFamily="2" charset="2"/>
              <a:buChar char="§"/>
            </a:pPr>
            <a:r>
              <a:rPr lang="de-DE" sz="2400" dirty="0">
                <a:latin typeface="Arial" panose="020B0604020202020204" pitchFamily="34" charset="0"/>
                <a:cs typeface="Arial" panose="020B0604020202020204" pitchFamily="34" charset="0"/>
              </a:rPr>
              <a:t>den Reichskanzler Adolf Hitler in seiner </a:t>
            </a:r>
            <a:r>
              <a:rPr lang="de-DE" sz="2400" b="1" dirty="0">
                <a:latin typeface="Arial" panose="020B0604020202020204" pitchFamily="34" charset="0"/>
                <a:cs typeface="Arial" panose="020B0604020202020204" pitchFamily="34" charset="0"/>
              </a:rPr>
              <a:t>Inszenierung als volksnahen, greifbaren Führer </a:t>
            </a:r>
            <a:r>
              <a:rPr lang="de-DE" sz="2400" dirty="0">
                <a:latin typeface="Arial" panose="020B0604020202020204" pitchFamily="34" charset="0"/>
                <a:cs typeface="Arial" panose="020B0604020202020204" pitchFamily="34" charset="0"/>
              </a:rPr>
              <a:t>erleben konnten,</a:t>
            </a:r>
          </a:p>
          <a:p>
            <a:pPr>
              <a:buFont typeface="Wingdings" pitchFamily="2" charset="2"/>
              <a:buChar char="§"/>
            </a:pPr>
            <a:r>
              <a:rPr lang="de-DE" sz="2400" b="1" dirty="0">
                <a:latin typeface="Arial" panose="020B0604020202020204" pitchFamily="34" charset="0"/>
                <a:cs typeface="Arial" panose="020B0604020202020204" pitchFamily="34" charset="0"/>
              </a:rPr>
              <a:t>positive Gefühle </a:t>
            </a:r>
            <a:r>
              <a:rPr lang="de-DE" sz="2400" dirty="0">
                <a:latin typeface="Arial" panose="020B0604020202020204" pitchFamily="34" charset="0"/>
                <a:cs typeface="Arial" panose="020B0604020202020204" pitchFamily="34" charset="0"/>
              </a:rPr>
              <a:t>mit Hitler und der NSDAP verbanden, </a:t>
            </a:r>
          </a:p>
          <a:p>
            <a:pPr>
              <a:buFont typeface="Wingdings" pitchFamily="2" charset="2"/>
              <a:buChar char="§"/>
            </a:pPr>
            <a:r>
              <a:rPr lang="de-DE" sz="2400" b="1" dirty="0">
                <a:latin typeface="Arial" panose="020B0604020202020204" pitchFamily="34" charset="0"/>
                <a:cs typeface="Arial" panose="020B0604020202020204" pitchFamily="34" charset="0"/>
              </a:rPr>
              <a:t>an Militär und Krieg herangeführt </a:t>
            </a:r>
            <a:r>
              <a:rPr lang="de-DE" sz="2400" dirty="0">
                <a:latin typeface="Arial" panose="020B0604020202020204" pitchFamily="34" charset="0"/>
                <a:cs typeface="Arial" panose="020B0604020202020204" pitchFamily="34" charset="0"/>
              </a:rPr>
              <a:t>wurden.</a:t>
            </a:r>
          </a:p>
          <a:p>
            <a:pPr>
              <a:buFont typeface="Wingdings" pitchFamily="2" charset="2"/>
              <a:buChar char="§"/>
            </a:pPr>
            <a:endParaRPr lang="de-DE" sz="2400" dirty="0">
              <a:latin typeface="Arial" panose="020B0604020202020204" pitchFamily="34" charset="0"/>
              <a:cs typeface="Arial" panose="020B0604020202020204" pitchFamily="34" charset="0"/>
            </a:endParaRPr>
          </a:p>
          <a:p>
            <a:pPr marL="0" indent="0">
              <a:buNone/>
            </a:pPr>
            <a:r>
              <a:rPr lang="de-DE" sz="2400" dirty="0">
                <a:latin typeface="Arial" panose="020B0604020202020204" pitchFamily="34" charset="0"/>
                <a:cs typeface="Arial" panose="020B0604020202020204" pitchFamily="34" charset="0"/>
              </a:rPr>
              <a:t>Die Bauern spielten dabei weniger als Bauern mit ihren Interessen etc. eine Rolle, sondern als </a:t>
            </a:r>
            <a:r>
              <a:rPr lang="de-DE" sz="2400" b="1" dirty="0">
                <a:latin typeface="Arial" panose="020B0604020202020204" pitchFamily="34" charset="0"/>
                <a:cs typeface="Arial" panose="020B0604020202020204" pitchFamily="34" charset="0"/>
              </a:rPr>
              <a:t>Wählergruppe</a:t>
            </a:r>
            <a:r>
              <a:rPr lang="de-DE" sz="2400" dirty="0">
                <a:latin typeface="Arial" panose="020B0604020202020204" pitchFamily="34" charset="0"/>
                <a:cs typeface="Arial" panose="020B0604020202020204" pitchFamily="34" charset="0"/>
              </a:rPr>
              <a:t>, in der die NSDAP bereits relativ hohe Wahlerfolge verzeichnen konnte.</a:t>
            </a:r>
          </a:p>
        </p:txBody>
      </p:sp>
    </p:spTree>
    <p:extLst>
      <p:ext uri="{BB962C8B-B14F-4D97-AF65-F5344CB8AC3E}">
        <p14:creationId xmlns:p14="http://schemas.microsoft.com/office/powerpoint/2010/main" val="2126372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629A1-91CF-7EBD-0D35-1D0344EE7D8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4B03B8B-5F93-E631-0529-23974EE99EB0}"/>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50A223F9-CD9B-795F-5C09-18DC256E7B6F}"/>
              </a:ext>
            </a:extLst>
          </p:cNvPr>
          <p:cNvSpPr txBox="1">
            <a:spLocks/>
          </p:cNvSpPr>
          <p:nvPr/>
        </p:nvSpPr>
        <p:spPr>
          <a:xfrm>
            <a:off x="1903926" y="1978024"/>
            <a:ext cx="9602274" cy="4879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1950" indent="-361950">
              <a:buNone/>
            </a:pPr>
            <a:r>
              <a:rPr lang="de-DE" dirty="0">
                <a:latin typeface="Arial" panose="020B0604020202020204" pitchFamily="34" charset="0"/>
                <a:cs typeface="Arial" panose="020B0604020202020204" pitchFamily="34" charset="0"/>
              </a:rPr>
              <a:t>→ Die Bauern und die Landbevölkerung wurden durch die Propaganda instrumentalisiert, da es im Kern nicht um sie ging, sondern sie „Mittel zum Zweck“ waren.</a:t>
            </a:r>
          </a:p>
          <a:p>
            <a:pPr marL="361950" indent="-361950">
              <a:buNone/>
            </a:pPr>
            <a:endParaRPr lang="de-DE" dirty="0">
              <a:latin typeface="Arial" panose="020B0604020202020204" pitchFamily="34" charset="0"/>
              <a:cs typeface="Arial" panose="020B0604020202020204" pitchFamily="34" charset="0"/>
            </a:endParaRPr>
          </a:p>
          <a:p>
            <a:pPr marL="0" indent="0" algn="ctr">
              <a:buNone/>
            </a:pPr>
            <a:r>
              <a:rPr lang="de-DE" dirty="0">
                <a:latin typeface="Arial" panose="020B0604020202020204" pitchFamily="34" charset="0"/>
                <a:cs typeface="Arial" panose="020B0604020202020204" pitchFamily="34" charset="0"/>
              </a:rPr>
              <a:t>„</a:t>
            </a:r>
            <a:r>
              <a:rPr lang="de-DE" i="1" dirty="0">
                <a:latin typeface="Arial" panose="020B0604020202020204" pitchFamily="34" charset="0"/>
                <a:cs typeface="Arial" panose="020B0604020202020204" pitchFamily="34" charset="0"/>
              </a:rPr>
              <a:t>Nun begab sich der Führer zur Rednertribüne und sprach wie im Vorjahr nach [Reichslandwirtschaftsminister Walther] </a:t>
            </a:r>
            <a:r>
              <a:rPr lang="de-DE" i="1" dirty="0" err="1">
                <a:latin typeface="Arial" panose="020B0604020202020204" pitchFamily="34" charset="0"/>
                <a:cs typeface="Arial" panose="020B0604020202020204" pitchFamily="34" charset="0"/>
              </a:rPr>
              <a:t>Darré</a:t>
            </a:r>
            <a:r>
              <a:rPr lang="de-DE" i="1" dirty="0">
                <a:latin typeface="Arial" panose="020B0604020202020204" pitchFamily="34" charset="0"/>
                <a:cs typeface="Arial" panose="020B0604020202020204" pitchFamily="34" charset="0"/>
              </a:rPr>
              <a:t> etwa ¾ Std. nach Manuskript, wirksam wie immer, wenn auch ohne engere Beziehung zum </a:t>
            </a:r>
            <a:r>
              <a:rPr lang="de-DE" i="1" dirty="0" err="1">
                <a:latin typeface="Arial" panose="020B0604020202020204" pitchFamily="34" charset="0"/>
                <a:cs typeface="Arial" panose="020B0604020202020204" pitchFamily="34" charset="0"/>
              </a:rPr>
              <a:t>Anlaß</a:t>
            </a:r>
            <a:r>
              <a:rPr lang="de-DE" i="1" dirty="0">
                <a:latin typeface="Arial" panose="020B0604020202020204" pitchFamily="34" charset="0"/>
                <a:cs typeface="Arial" panose="020B0604020202020204" pitchFamily="34" charset="0"/>
              </a:rPr>
              <a:t> des Tages; von Dank und Ernte war im Grund wenig die Rede</a:t>
            </a:r>
            <a:r>
              <a:rPr lang="de-DE" dirty="0">
                <a:latin typeface="Arial" panose="020B0604020202020204" pitchFamily="34" charset="0"/>
                <a:cs typeface="Arial" panose="020B0604020202020204" pitchFamily="34" charset="0"/>
              </a:rPr>
              <a:t>.“</a:t>
            </a:r>
          </a:p>
          <a:p>
            <a:pPr marL="0" indent="0" algn="ctr">
              <a:buNone/>
            </a:pPr>
            <a:r>
              <a:rPr lang="de-DE" sz="2400" dirty="0">
                <a:latin typeface="Arial" panose="020B0604020202020204" pitchFamily="34" charset="0"/>
                <a:cs typeface="Arial" panose="020B0604020202020204" pitchFamily="34" charset="0"/>
              </a:rPr>
              <a:t>(aus einem privaten Bericht von 1934)</a:t>
            </a:r>
          </a:p>
          <a:p>
            <a:pPr marL="361950" indent="-361950">
              <a:buNone/>
            </a:pPr>
            <a:endParaRPr lang="de-DE"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263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4A8A0-FE18-56CB-195C-FFD578E707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975D346-009C-9DFB-7147-3ABDD0932B6C}"/>
              </a:ext>
            </a:extLst>
          </p:cNvPr>
          <p:cNvSpPr>
            <a:spLocks noGrp="1"/>
          </p:cNvSpPr>
          <p:nvPr>
            <p:ph type="title"/>
          </p:nvPr>
        </p:nvSpPr>
        <p:spPr/>
        <p:txBody>
          <a:bodyPr/>
          <a:lstStyle/>
          <a:p>
            <a:r>
              <a:rPr lang="de-DE" dirty="0">
                <a:latin typeface="Arial" panose="020B0604020202020204" pitchFamily="34" charset="0"/>
                <a:cs typeface="Arial" panose="020B0604020202020204" pitchFamily="34" charset="0"/>
              </a:rPr>
              <a:t>Exkursion </a:t>
            </a:r>
          </a:p>
        </p:txBody>
      </p:sp>
      <p:sp>
        <p:nvSpPr>
          <p:cNvPr id="3" name="Inhaltsplatzhalter 2">
            <a:extLst>
              <a:ext uri="{FF2B5EF4-FFF2-40B4-BE49-F238E27FC236}">
                <a16:creationId xmlns:a16="http://schemas.microsoft.com/office/drawing/2014/main" id="{6DCE9248-1BBC-BB21-1C34-E5B797FADE1C}"/>
              </a:ext>
            </a:extLst>
          </p:cNvPr>
          <p:cNvSpPr>
            <a:spLocks noGrp="1"/>
          </p:cNvSpPr>
          <p:nvPr>
            <p:ph idx="1"/>
          </p:nvPr>
        </p:nvSpPr>
        <p:spPr/>
        <p:txBody>
          <a:bodyPr>
            <a:normAutofit fontScale="85000" lnSpcReduction="20000"/>
          </a:bodyPr>
          <a:lstStyle/>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Termin: </a:t>
            </a:r>
            <a:r>
              <a:rPr lang="de-DE" sz="1900" b="1" dirty="0">
                <a:latin typeface="Arial" panose="020B0604020202020204" pitchFamily="34" charset="0"/>
                <a:cs typeface="Arial" panose="020B0604020202020204" pitchFamily="34" charset="0"/>
              </a:rPr>
              <a:t>##</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Treffpunkt: um </a:t>
            </a:r>
            <a:r>
              <a:rPr lang="de-DE" sz="1900" b="1" dirty="0">
                <a:latin typeface="Arial" panose="020B0604020202020204" pitchFamily="34" charset="0"/>
                <a:cs typeface="Arial" panose="020B0604020202020204" pitchFamily="34" charset="0"/>
              </a:rPr>
              <a:t>##Zeit </a:t>
            </a:r>
            <a:r>
              <a:rPr lang="de-DE" sz="1900" dirty="0">
                <a:latin typeface="Arial" panose="020B0604020202020204" pitchFamily="34" charset="0"/>
                <a:cs typeface="Arial" panose="020B0604020202020204" pitchFamily="34" charset="0"/>
              </a:rPr>
              <a:t>(mind. 15 Minuten vor Beginn der Lerneinheit) am </a:t>
            </a:r>
            <a:r>
              <a:rPr lang="de-DE" sz="1900" b="1" dirty="0">
                <a:latin typeface="Arial" panose="020B0604020202020204" pitchFamily="34" charset="0"/>
                <a:cs typeface="Arial" panose="020B0604020202020204" pitchFamily="34" charset="0"/>
              </a:rPr>
              <a:t>##Ort </a:t>
            </a:r>
            <a:r>
              <a:rPr lang="de-DE" sz="1900" dirty="0">
                <a:latin typeface="Arial" panose="020B0604020202020204" pitchFamily="34" charset="0"/>
                <a:cs typeface="Arial" panose="020B0604020202020204" pitchFamily="34" charset="0"/>
              </a:rPr>
              <a:t>(z. B.: Eingang Süd (oben am </a:t>
            </a:r>
            <a:r>
              <a:rPr lang="de-DE" sz="1900" dirty="0" err="1">
                <a:latin typeface="Arial" panose="020B0604020202020204" pitchFamily="34" charset="0"/>
                <a:cs typeface="Arial" panose="020B0604020202020204" pitchFamily="34" charset="0"/>
              </a:rPr>
              <a:t>Bückeberg</a:t>
            </a:r>
            <a:r>
              <a:rPr lang="de-DE" sz="1900" dirty="0">
                <a:latin typeface="Arial" panose="020B0604020202020204" pitchFamily="34" charset="0"/>
                <a:cs typeface="Arial" panose="020B0604020202020204" pitchFamily="34" charset="0"/>
              </a:rPr>
              <a:t>))</a:t>
            </a:r>
            <a:endParaRPr lang="de-DE" sz="18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de-DE" sz="1800" dirty="0">
                <a:latin typeface="Arial" panose="020B0604020202020204" pitchFamily="34" charset="0"/>
                <a:cs typeface="Arial" panose="020B0604020202020204" pitchFamily="34" charset="0"/>
              </a:rPr>
              <a:t>Anreise: </a:t>
            </a:r>
            <a:r>
              <a:rPr lang="de-DE" sz="1800" b="1" dirty="0">
                <a:latin typeface="Arial" panose="020B0604020202020204" pitchFamily="34" charset="0"/>
                <a:cs typeface="Arial" panose="020B0604020202020204" pitchFamily="34" charset="0"/>
              </a:rPr>
              <a:t>##</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Auto/Bus/Motorrad: </a:t>
            </a:r>
            <a:r>
              <a:rPr lang="de-DE" sz="1800" dirty="0">
                <a:latin typeface="Arial" panose="020B0604020202020204" pitchFamily="34" charset="0"/>
                <a:cs typeface="Arial" panose="020B0604020202020204" pitchFamily="34" charset="0"/>
              </a:rPr>
              <a:t>der Parkplatzausschilderung (besteht ab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 folgen und die Zufahrt zum Zugang Süd (oben) über die K50 aus Richtung </a:t>
            </a:r>
            <a:r>
              <a:rPr lang="de-DE" sz="1800" dirty="0" err="1">
                <a:latin typeface="Arial" panose="020B0604020202020204" pitchFamily="34" charset="0"/>
                <a:cs typeface="Arial" panose="020B0604020202020204" pitchFamily="34" charset="0"/>
              </a:rPr>
              <a:t>Latferde</a:t>
            </a:r>
            <a:r>
              <a:rPr lang="de-DE" sz="1800" dirty="0">
                <a:latin typeface="Arial" panose="020B0604020202020204" pitchFamily="34" charset="0"/>
                <a:cs typeface="Arial" panose="020B0604020202020204" pitchFamily="34" charset="0"/>
              </a:rPr>
              <a:t> nutzen (nicht die </a:t>
            </a:r>
            <a:r>
              <a:rPr lang="de-DE" sz="1800" dirty="0" err="1">
                <a:latin typeface="Arial" panose="020B0604020202020204" pitchFamily="34" charset="0"/>
                <a:cs typeface="Arial" panose="020B0604020202020204" pitchFamily="34" charset="0"/>
              </a:rPr>
              <a:t>Bückebergstraße</a:t>
            </a:r>
            <a:r>
              <a:rPr lang="de-DE" sz="1800" dirty="0">
                <a:latin typeface="Arial" panose="020B0604020202020204" pitchFamily="34" charset="0"/>
                <a:cs typeface="Arial" panose="020B0604020202020204" pitchFamily="34" charset="0"/>
              </a:rPr>
              <a:t>!). </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ÖPNV: </a:t>
            </a:r>
            <a:r>
              <a:rPr lang="de-DE" sz="1800" dirty="0">
                <a:latin typeface="Arial" panose="020B0604020202020204" pitchFamily="34" charset="0"/>
                <a:cs typeface="Arial" panose="020B0604020202020204" pitchFamily="34" charset="0"/>
              </a:rPr>
              <a:t>von den Bahnhöfen Hameln und Emmerthal mit dem Bus zu erreichen; von der Haltstelle </a:t>
            </a:r>
            <a:r>
              <a:rPr lang="de-DE" sz="1800" dirty="0" err="1">
                <a:latin typeface="Arial" panose="020B0604020202020204" pitchFamily="34" charset="0"/>
                <a:cs typeface="Arial" panose="020B0604020202020204" pitchFamily="34" charset="0"/>
              </a:rPr>
              <a:t>Hagenohsen</a:t>
            </a:r>
            <a:r>
              <a:rPr lang="de-DE" sz="1800" dirty="0">
                <a:latin typeface="Arial" panose="020B0604020202020204" pitchFamily="34" charset="0"/>
                <a:cs typeface="Arial" panose="020B0604020202020204" pitchFamily="34" charset="0"/>
              </a:rPr>
              <a:t>-Amselweg ist der Zugang Nord (unten) in wenigen Gehminuten erreichbar.</a:t>
            </a:r>
          </a:p>
          <a:p>
            <a:pPr marL="457200" lvl="1" indent="0">
              <a:lnSpc>
                <a:spcPct val="120000"/>
              </a:lnSpc>
              <a:spcBef>
                <a:spcPts val="600"/>
              </a:spcBef>
              <a:spcAft>
                <a:spcPts val="600"/>
              </a:spcAft>
              <a:buNone/>
            </a:pPr>
            <a:r>
              <a:rPr lang="de-DE" sz="1800" b="1" dirty="0">
                <a:latin typeface="Arial" panose="020B0604020202020204" pitchFamily="34" charset="0"/>
                <a:cs typeface="Arial" panose="020B0604020202020204" pitchFamily="34" charset="0"/>
              </a:rPr>
              <a:t>Mit dem Fahrrad: </a:t>
            </a:r>
            <a:r>
              <a:rPr lang="de-DE" sz="1800" dirty="0">
                <a:latin typeface="Arial" panose="020B0604020202020204" pitchFamily="34" charset="0"/>
                <a:cs typeface="Arial" panose="020B0604020202020204" pitchFamily="34" charset="0"/>
              </a:rPr>
              <a:t>u. a. über den Weserradweg erreichbar, dort auch ausgeschildert. Am Zugang Nord findet sich ein Fahrradstellplatz und eine Ladesäule für E-Bikes.</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Adresse: </a:t>
            </a:r>
            <a:r>
              <a:rPr lang="de-DE" sz="1900" b="1" dirty="0" err="1">
                <a:latin typeface="Arial" panose="020B0604020202020204" pitchFamily="34" charset="0"/>
                <a:cs typeface="Arial" panose="020B0604020202020204" pitchFamily="34" charset="0"/>
              </a:rPr>
              <a:t>Bückeberg</a:t>
            </a:r>
            <a:r>
              <a:rPr lang="de-DE" sz="1900" b="1" dirty="0">
                <a:latin typeface="Arial" panose="020B0604020202020204" pitchFamily="34" charset="0"/>
                <a:cs typeface="Arial" panose="020B0604020202020204" pitchFamily="34" charset="0"/>
              </a:rPr>
              <a:t> 1, 31860 Emmerthal</a:t>
            </a:r>
          </a:p>
          <a:p>
            <a:pPr marL="0" indent="0">
              <a:lnSpc>
                <a:spcPct val="120000"/>
              </a:lnSpc>
              <a:spcBef>
                <a:spcPts val="600"/>
              </a:spcBef>
              <a:spcAft>
                <a:spcPts val="600"/>
              </a:spcAft>
              <a:buNone/>
            </a:pPr>
            <a:r>
              <a:rPr lang="de-DE" sz="1900" dirty="0">
                <a:latin typeface="Arial" panose="020B0604020202020204" pitchFamily="34" charset="0"/>
                <a:cs typeface="Arial" panose="020B0604020202020204" pitchFamily="34" charset="0"/>
              </a:rPr>
              <a:t>Weitere Hinweise: Toilette vorhanden, wetterfeste Kleidung benötigt</a:t>
            </a:r>
          </a:p>
          <a:p>
            <a:pPr marL="0" indent="0">
              <a:lnSpc>
                <a:spcPct val="120000"/>
              </a:lnSpc>
              <a:spcBef>
                <a:spcPts val="600"/>
              </a:spcBef>
              <a:spcAft>
                <a:spcPts val="600"/>
              </a:spcAft>
              <a:buNone/>
            </a:pPr>
            <a:endParaRPr lang="de-DE" sz="1800" dirty="0"/>
          </a:p>
        </p:txBody>
      </p:sp>
    </p:spTree>
    <p:extLst>
      <p:ext uri="{BB962C8B-B14F-4D97-AF65-F5344CB8AC3E}">
        <p14:creationId xmlns:p14="http://schemas.microsoft.com/office/powerpoint/2010/main" val="414492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9EA91-B6ED-AAD2-9348-D38424D985F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99EE7CC-B371-96D3-1971-0636303CA9E5}"/>
              </a:ext>
            </a:extLst>
          </p:cNvPr>
          <p:cNvSpPr>
            <a:spLocks noGrp="1"/>
          </p:cNvSpPr>
          <p:nvPr>
            <p:ph type="title"/>
          </p:nvPr>
        </p:nvSpPr>
        <p:spPr>
          <a:xfrm>
            <a:off x="1676400" y="1694239"/>
            <a:ext cx="10515600" cy="2852737"/>
          </a:xfrm>
        </p:spPr>
        <p:txBody>
          <a:bodyPr>
            <a:noAutofit/>
          </a:bodyPr>
          <a:lstStyle/>
          <a:p>
            <a:r>
              <a:rPr lang="de-DE" sz="4000" b="1" dirty="0">
                <a:effectLst/>
                <a:latin typeface="Arial" panose="020B0604020202020204" pitchFamily="34" charset="0"/>
                <a:ea typeface="Aptos" panose="020B0004020202020204" pitchFamily="34" charset="0"/>
              </a:rPr>
              <a:t>Ernte, Bauern, Propaganda: </a:t>
            </a:r>
            <a:br>
              <a:rPr lang="de-DE" sz="4000" dirty="0">
                <a:effectLst/>
                <a:latin typeface="Arial" panose="020B0604020202020204" pitchFamily="34" charset="0"/>
                <a:ea typeface="Aptos" panose="020B0004020202020204" pitchFamily="34" charset="0"/>
              </a:rPr>
            </a:br>
            <a:r>
              <a:rPr lang="de-DE" sz="4000" dirty="0">
                <a:effectLst/>
                <a:latin typeface="Arial" panose="020B0604020202020204" pitchFamily="34" charset="0"/>
                <a:ea typeface="Aptos" panose="020B0004020202020204" pitchFamily="34" charset="0"/>
              </a:rPr>
              <a:t>Worum ging es beim Reichserntedankfest?</a:t>
            </a:r>
            <a:endParaRPr lang="de-DE" sz="4000" dirty="0"/>
          </a:p>
        </p:txBody>
      </p:sp>
      <p:pic>
        <p:nvPicPr>
          <p:cNvPr id="5" name="Grafik 4">
            <a:extLst>
              <a:ext uri="{FF2B5EF4-FFF2-40B4-BE49-F238E27FC236}">
                <a16:creationId xmlns:a16="http://schemas.microsoft.com/office/drawing/2014/main" id="{03A87E56-F515-D461-25AE-77C04D45C48B}"/>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2463578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38064-0C35-DD7E-751C-98525F3B0B9D}"/>
            </a:ext>
          </a:extLst>
        </p:cNvPr>
        <p:cNvGrpSpPr/>
        <p:nvPr/>
      </p:nvGrpSpPr>
      <p:grpSpPr>
        <a:xfrm>
          <a:off x="0" y="0"/>
          <a:ext cx="0" cy="0"/>
          <a:chOff x="0" y="0"/>
          <a:chExt cx="0" cy="0"/>
        </a:xfrm>
      </p:grpSpPr>
      <p:pic>
        <p:nvPicPr>
          <p:cNvPr id="4" name="Film1 Führerkult 3 Massen V2">
            <a:hlinkClick r:id="" action="ppaction://media"/>
            <a:extLst>
              <a:ext uri="{FF2B5EF4-FFF2-40B4-BE49-F238E27FC236}">
                <a16:creationId xmlns:a16="http://schemas.microsoft.com/office/drawing/2014/main" id="{293287AD-C0D7-4BBB-2962-C9CFC801B08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537291" y="79744"/>
            <a:ext cx="9117418" cy="6698512"/>
          </a:xfrm>
          <a:prstGeom prst="rect">
            <a:avLst/>
          </a:prstGeom>
        </p:spPr>
      </p:pic>
      <p:pic>
        <p:nvPicPr>
          <p:cNvPr id="3" name="Grafik 2">
            <a:extLst>
              <a:ext uri="{FF2B5EF4-FFF2-40B4-BE49-F238E27FC236}">
                <a16:creationId xmlns:a16="http://schemas.microsoft.com/office/drawing/2014/main" id="{5393BF6E-F9DB-D616-798E-9AC4F897F7FE}"/>
              </a:ext>
            </a:extLst>
          </p:cNvPr>
          <p:cNvPicPr>
            <a:picLocks noChangeAspect="1"/>
          </p:cNvPicPr>
          <p:nvPr/>
        </p:nvPicPr>
        <p:blipFill>
          <a:blip r:embed="rId6">
            <a:duotone>
              <a:prstClr val="black"/>
              <a:schemeClr val="accent1">
                <a:tint val="45000"/>
                <a:satMod val="400000"/>
              </a:schemeClr>
            </a:duotone>
          </a:blip>
          <a:srcRect l="71624" t="-459" r="14972" b="459"/>
          <a:stretch/>
        </p:blipFill>
        <p:spPr>
          <a:xfrm>
            <a:off x="0" y="1"/>
            <a:ext cx="1389600" cy="6858000"/>
          </a:xfrm>
          <a:prstGeom prst="rect">
            <a:avLst/>
          </a:prstGeom>
        </p:spPr>
      </p:pic>
    </p:spTree>
    <p:extLst>
      <p:ext uri="{BB962C8B-B14F-4D97-AF65-F5344CB8AC3E}">
        <p14:creationId xmlns:p14="http://schemas.microsoft.com/office/powerpoint/2010/main" val="38168568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FF597-759B-3D90-2587-B016F284F526}"/>
            </a:ext>
          </a:extLst>
        </p:cNvPr>
        <p:cNvGrpSpPr/>
        <p:nvPr/>
      </p:nvGrpSpPr>
      <p:grpSpPr>
        <a:xfrm>
          <a:off x="0" y="0"/>
          <a:ext cx="0" cy="0"/>
          <a:chOff x="0" y="0"/>
          <a:chExt cx="0" cy="0"/>
        </a:xfrm>
      </p:grpSpPr>
      <p:pic>
        <p:nvPicPr>
          <p:cNvPr id="5" name="Grafik 4">
            <a:extLst>
              <a:ext uri="{FF2B5EF4-FFF2-40B4-BE49-F238E27FC236}">
                <a16:creationId xmlns:a16="http://schemas.microsoft.com/office/drawing/2014/main" id="{0B55A35C-09B5-AE1D-0F2B-F5F8A9D43FC5}"/>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grpSp>
        <p:nvGrpSpPr>
          <p:cNvPr id="11" name="Gruppieren 10">
            <a:extLst>
              <a:ext uri="{FF2B5EF4-FFF2-40B4-BE49-F238E27FC236}">
                <a16:creationId xmlns:a16="http://schemas.microsoft.com/office/drawing/2014/main" id="{877E5276-B187-AAEC-93E7-8CD783D6386E}"/>
              </a:ext>
            </a:extLst>
          </p:cNvPr>
          <p:cNvGrpSpPr>
            <a:grpSpLocks noChangeAspect="1"/>
          </p:cNvGrpSpPr>
          <p:nvPr/>
        </p:nvGrpSpPr>
        <p:grpSpPr>
          <a:xfrm>
            <a:off x="5856985" y="0"/>
            <a:ext cx="6335015" cy="3869242"/>
            <a:chOff x="7405385" y="-2438088"/>
            <a:chExt cx="8943972" cy="5525061"/>
          </a:xfrm>
        </p:grpSpPr>
        <p:pic>
          <p:nvPicPr>
            <p:cNvPr id="9" name="Inhaltsplatzhalter 4">
              <a:extLst>
                <a:ext uri="{FF2B5EF4-FFF2-40B4-BE49-F238E27FC236}">
                  <a16:creationId xmlns:a16="http://schemas.microsoft.com/office/drawing/2014/main" id="{12A9822B-C8D7-DCFC-98F5-364E4CD24F1A}"/>
                </a:ext>
              </a:extLst>
            </p:cNvPr>
            <p:cNvPicPr>
              <a:picLocks noChangeAspect="1"/>
            </p:cNvPicPr>
            <p:nvPr/>
          </p:nvPicPr>
          <p:blipFill>
            <a:blip r:embed="rId4"/>
            <a:stretch>
              <a:fillRect/>
            </a:stretch>
          </p:blipFill>
          <p:spPr>
            <a:xfrm>
              <a:off x="7405385" y="-2438088"/>
              <a:ext cx="8943972" cy="5525061"/>
            </a:xfrm>
            <a:prstGeom prst="rect">
              <a:avLst/>
            </a:prstGeom>
          </p:spPr>
        </p:pic>
        <p:sp>
          <p:nvSpPr>
            <p:cNvPr id="10" name="Textfeld 9">
              <a:extLst>
                <a:ext uri="{FF2B5EF4-FFF2-40B4-BE49-F238E27FC236}">
                  <a16:creationId xmlns:a16="http://schemas.microsoft.com/office/drawing/2014/main" id="{520F5A04-281B-6000-33D6-6D2BF5B627DC}"/>
                </a:ext>
              </a:extLst>
            </p:cNvPr>
            <p:cNvSpPr txBox="1"/>
            <p:nvPr/>
          </p:nvSpPr>
          <p:spPr>
            <a:xfrm>
              <a:off x="7405385" y="2757358"/>
              <a:ext cx="5754784" cy="329615"/>
            </a:xfrm>
            <a:prstGeom prst="rect">
              <a:avLst/>
            </a:prstGeom>
            <a:solidFill>
              <a:schemeClr val="bg1">
                <a:alpha val="77000"/>
              </a:schemeClr>
            </a:solidFill>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1937. Bayerische Staatsbibliothek München, Bildarchiv.</a:t>
              </a:r>
            </a:p>
          </p:txBody>
        </p:sp>
      </p:grpSp>
      <p:sp>
        <p:nvSpPr>
          <p:cNvPr id="12" name="Titel 11">
            <a:extLst>
              <a:ext uri="{FF2B5EF4-FFF2-40B4-BE49-F238E27FC236}">
                <a16:creationId xmlns:a16="http://schemas.microsoft.com/office/drawing/2014/main" id="{DC85305F-B1E9-2954-7520-3F65E5949812}"/>
              </a:ext>
            </a:extLst>
          </p:cNvPr>
          <p:cNvSpPr>
            <a:spLocks noGrp="1"/>
          </p:cNvSpPr>
          <p:nvPr>
            <p:ph type="title"/>
          </p:nvPr>
        </p:nvSpPr>
        <p:spPr/>
        <p:txBody>
          <a:bodyPr/>
          <a:lstStyle/>
          <a:p>
            <a:r>
              <a:rPr lang="de-DE" dirty="0"/>
              <a:t>Aufgabe</a:t>
            </a:r>
          </a:p>
        </p:txBody>
      </p:sp>
      <p:sp>
        <p:nvSpPr>
          <p:cNvPr id="16" name="Inhaltsplatzhalter 12">
            <a:extLst>
              <a:ext uri="{FF2B5EF4-FFF2-40B4-BE49-F238E27FC236}">
                <a16:creationId xmlns:a16="http://schemas.microsoft.com/office/drawing/2014/main" id="{BE1918D5-928A-88AC-C3D5-A19BAD7D8008}"/>
              </a:ext>
            </a:extLst>
          </p:cNvPr>
          <p:cNvSpPr>
            <a:spLocks noGrp="1"/>
          </p:cNvSpPr>
          <p:nvPr>
            <p:ph idx="1"/>
          </p:nvPr>
        </p:nvSpPr>
        <p:spPr>
          <a:xfrm>
            <a:off x="1732889" y="4700239"/>
            <a:ext cx="7847839" cy="1939146"/>
          </a:xfrm>
        </p:spPr>
        <p:txBody>
          <a:bodyPr>
            <a:normAutofit/>
          </a:bodyPr>
          <a:lstStyle/>
          <a:p>
            <a:pPr marL="12700" indent="-12700">
              <a:buNone/>
            </a:pPr>
            <a:r>
              <a:rPr lang="de-DE" sz="2000" b="1" dirty="0"/>
              <a:t>3. Interpretieren: </a:t>
            </a:r>
            <a:r>
              <a:rPr lang="de-DE" sz="2000" dirty="0"/>
              <a:t>Was sagt das Bild über das Reichserntedankfest aus? Welchen Eindruck von der Veranstaltung vermittelt es?</a:t>
            </a:r>
          </a:p>
          <a:p>
            <a:pPr marL="12700" indent="-12700">
              <a:buNone/>
            </a:pPr>
            <a:endParaRPr lang="de-DE" sz="2000" dirty="0"/>
          </a:p>
          <a:p>
            <a:pPr marL="12700" indent="-12700">
              <a:buNone/>
            </a:pPr>
            <a:r>
              <a:rPr lang="de-DE" sz="2000" b="1" dirty="0"/>
              <a:t>4. Kritik: </a:t>
            </a:r>
            <a:r>
              <a:rPr lang="de-DE" sz="2000" dirty="0"/>
              <a:t>Was ist das für eine Quelle – und was bedeutet das für unseren Umgang mit ihrem Inhalt?</a:t>
            </a:r>
          </a:p>
        </p:txBody>
      </p:sp>
      <p:sp>
        <p:nvSpPr>
          <p:cNvPr id="17" name="Textfeld 16">
            <a:extLst>
              <a:ext uri="{FF2B5EF4-FFF2-40B4-BE49-F238E27FC236}">
                <a16:creationId xmlns:a16="http://schemas.microsoft.com/office/drawing/2014/main" id="{61EC27CD-27AD-1B49-4935-F133ADF12D2D}"/>
              </a:ext>
            </a:extLst>
          </p:cNvPr>
          <p:cNvSpPr txBox="1"/>
          <p:nvPr/>
        </p:nvSpPr>
        <p:spPr>
          <a:xfrm>
            <a:off x="1732889" y="1560918"/>
            <a:ext cx="3285895" cy="3139321"/>
          </a:xfrm>
          <a:prstGeom prst="rect">
            <a:avLst/>
          </a:prstGeom>
          <a:noFill/>
        </p:spPr>
        <p:txBody>
          <a:bodyPr wrap="square" rtlCol="0">
            <a:spAutoFit/>
          </a:bodyPr>
          <a:lstStyle/>
          <a:p>
            <a:r>
              <a:rPr lang="de-DE" sz="2000" b="1" dirty="0"/>
              <a:t>1. Beschreiben: </a:t>
            </a:r>
            <a:r>
              <a:rPr lang="de-DE" sz="2000" dirty="0"/>
              <a:t>Was und wen seht ihr auf dem Bild?</a:t>
            </a:r>
          </a:p>
          <a:p>
            <a:endParaRPr lang="de-DE" sz="2000" dirty="0"/>
          </a:p>
          <a:p>
            <a:pPr marL="12700" indent="-12700">
              <a:buNone/>
            </a:pPr>
            <a:r>
              <a:rPr lang="de-DE" sz="2000" b="1" dirty="0"/>
              <a:t>2. Analysieren: </a:t>
            </a:r>
            <a:r>
              <a:rPr lang="de-DE" sz="2000" dirty="0"/>
              <a:t>Was bedeuten die verschiedenen Bildelemente (Fahnen, Uniformen, Personen, …), wofür stehen sie?</a:t>
            </a:r>
          </a:p>
          <a:p>
            <a:endParaRPr lang="de-DE" dirty="0"/>
          </a:p>
        </p:txBody>
      </p:sp>
      <p:pic>
        <p:nvPicPr>
          <p:cNvPr id="19" name="Grafik 18" descr="Benutzer mit einfarbiger Füllung">
            <a:extLst>
              <a:ext uri="{FF2B5EF4-FFF2-40B4-BE49-F238E27FC236}">
                <a16:creationId xmlns:a16="http://schemas.microsoft.com/office/drawing/2014/main" id="{4A211214-0E13-7F22-346B-9A8C1D106CA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78539" y="4020094"/>
            <a:ext cx="509118" cy="509118"/>
          </a:xfrm>
          <a:prstGeom prst="rect">
            <a:avLst/>
          </a:prstGeom>
        </p:spPr>
      </p:pic>
      <p:pic>
        <p:nvPicPr>
          <p:cNvPr id="21" name="Grafik 20" descr="Gruppe von Personen Silhouette">
            <a:extLst>
              <a:ext uri="{FF2B5EF4-FFF2-40B4-BE49-F238E27FC236}">
                <a16:creationId xmlns:a16="http://schemas.microsoft.com/office/drawing/2014/main" id="{E8617352-2602-C32A-7BF6-D7574A3D5EB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75898" y="5381545"/>
            <a:ext cx="914400" cy="914400"/>
          </a:xfrm>
          <a:prstGeom prst="rect">
            <a:avLst/>
          </a:prstGeom>
        </p:spPr>
      </p:pic>
      <p:pic>
        <p:nvPicPr>
          <p:cNvPr id="23" name="Grafik 22" descr="Benutzer mit einfarbiger Füllung">
            <a:extLst>
              <a:ext uri="{FF2B5EF4-FFF2-40B4-BE49-F238E27FC236}">
                <a16:creationId xmlns:a16="http://schemas.microsoft.com/office/drawing/2014/main" id="{BD45416B-E47A-03A8-1A5A-CA194E95CB2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75898" y="4467145"/>
            <a:ext cx="914400" cy="914400"/>
          </a:xfrm>
          <a:prstGeom prst="rect">
            <a:avLst/>
          </a:prstGeom>
        </p:spPr>
      </p:pic>
      <p:sp>
        <p:nvSpPr>
          <p:cNvPr id="24" name="Textfeld 23">
            <a:extLst>
              <a:ext uri="{FF2B5EF4-FFF2-40B4-BE49-F238E27FC236}">
                <a16:creationId xmlns:a16="http://schemas.microsoft.com/office/drawing/2014/main" id="{48BD82EE-49C3-3E73-8AD8-F3481B248BF8}"/>
              </a:ext>
            </a:extLst>
          </p:cNvPr>
          <p:cNvSpPr txBox="1"/>
          <p:nvPr/>
        </p:nvSpPr>
        <p:spPr>
          <a:xfrm>
            <a:off x="10631606" y="4121624"/>
            <a:ext cx="1560394" cy="369332"/>
          </a:xfrm>
          <a:prstGeom prst="rect">
            <a:avLst/>
          </a:prstGeom>
          <a:noFill/>
        </p:spPr>
        <p:txBody>
          <a:bodyPr wrap="square" rtlCol="0">
            <a:spAutoFit/>
          </a:bodyPr>
          <a:lstStyle/>
          <a:p>
            <a:r>
              <a:rPr lang="de-DE" dirty="0"/>
              <a:t>7 Minuten</a:t>
            </a:r>
          </a:p>
        </p:txBody>
      </p:sp>
      <p:sp>
        <p:nvSpPr>
          <p:cNvPr id="25" name="Textfeld 24">
            <a:extLst>
              <a:ext uri="{FF2B5EF4-FFF2-40B4-BE49-F238E27FC236}">
                <a16:creationId xmlns:a16="http://schemas.microsoft.com/office/drawing/2014/main" id="{50E9BA60-CEA4-ABD4-A388-4284A8526050}"/>
              </a:ext>
            </a:extLst>
          </p:cNvPr>
          <p:cNvSpPr txBox="1"/>
          <p:nvPr/>
        </p:nvSpPr>
        <p:spPr>
          <a:xfrm>
            <a:off x="10631606" y="4675202"/>
            <a:ext cx="1560394" cy="369332"/>
          </a:xfrm>
          <a:prstGeom prst="rect">
            <a:avLst/>
          </a:prstGeom>
          <a:noFill/>
        </p:spPr>
        <p:txBody>
          <a:bodyPr wrap="square" rtlCol="0">
            <a:spAutoFit/>
          </a:bodyPr>
          <a:lstStyle/>
          <a:p>
            <a:r>
              <a:rPr lang="de-DE" dirty="0"/>
              <a:t>5 Minuten</a:t>
            </a:r>
          </a:p>
        </p:txBody>
      </p:sp>
    </p:spTree>
    <p:extLst>
      <p:ext uri="{BB962C8B-B14F-4D97-AF65-F5344CB8AC3E}">
        <p14:creationId xmlns:p14="http://schemas.microsoft.com/office/powerpoint/2010/main" val="56977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E9A99-8808-999E-5A87-75A88F2338F3}"/>
            </a:ext>
          </a:extLst>
        </p:cNvPr>
        <p:cNvGrpSpPr/>
        <p:nvPr/>
      </p:nvGrpSpPr>
      <p:grpSpPr>
        <a:xfrm>
          <a:off x="0" y="0"/>
          <a:ext cx="0" cy="0"/>
          <a:chOff x="0" y="0"/>
          <a:chExt cx="0" cy="0"/>
        </a:xfrm>
      </p:grpSpPr>
      <p:pic>
        <p:nvPicPr>
          <p:cNvPr id="5" name="Grafik 4">
            <a:extLst>
              <a:ext uri="{FF2B5EF4-FFF2-40B4-BE49-F238E27FC236}">
                <a16:creationId xmlns:a16="http://schemas.microsoft.com/office/drawing/2014/main" id="{60662BE7-7E86-8081-1F25-13D018B50B4E}"/>
              </a:ext>
            </a:extLst>
          </p:cNvPr>
          <p:cNvPicPr>
            <a:picLocks noChangeAspect="1"/>
          </p:cNvPicPr>
          <p:nvPr/>
        </p:nvPicPr>
        <p:blipFill>
          <a:blip r:embed="rId3">
            <a:duotone>
              <a:prstClr val="black"/>
              <a:schemeClr val="accent1">
                <a:tint val="45000"/>
                <a:satMod val="400000"/>
              </a:schemeClr>
            </a:duotone>
          </a:blip>
          <a:srcRect l="71624" t="-459" r="14972" b="459"/>
          <a:stretch/>
        </p:blipFill>
        <p:spPr>
          <a:xfrm>
            <a:off x="0" y="1"/>
            <a:ext cx="1389600" cy="6858000"/>
          </a:xfrm>
          <a:prstGeom prst="rect">
            <a:avLst/>
          </a:prstGeom>
        </p:spPr>
      </p:pic>
      <p:grpSp>
        <p:nvGrpSpPr>
          <p:cNvPr id="11" name="Gruppieren 10">
            <a:extLst>
              <a:ext uri="{FF2B5EF4-FFF2-40B4-BE49-F238E27FC236}">
                <a16:creationId xmlns:a16="http://schemas.microsoft.com/office/drawing/2014/main" id="{F0A749C8-DC2A-C867-757E-014B714F064C}"/>
              </a:ext>
            </a:extLst>
          </p:cNvPr>
          <p:cNvGrpSpPr>
            <a:grpSpLocks noChangeAspect="1"/>
          </p:cNvGrpSpPr>
          <p:nvPr/>
        </p:nvGrpSpPr>
        <p:grpSpPr>
          <a:xfrm>
            <a:off x="1605190" y="391885"/>
            <a:ext cx="10586809" cy="6466113"/>
            <a:chOff x="3270847" y="-1169683"/>
            <a:chExt cx="8943972" cy="5525061"/>
          </a:xfrm>
        </p:grpSpPr>
        <p:pic>
          <p:nvPicPr>
            <p:cNvPr id="9" name="Inhaltsplatzhalter 4">
              <a:extLst>
                <a:ext uri="{FF2B5EF4-FFF2-40B4-BE49-F238E27FC236}">
                  <a16:creationId xmlns:a16="http://schemas.microsoft.com/office/drawing/2014/main" id="{E19AA6D8-355D-5D42-7EFC-CD84EC4816B2}"/>
                </a:ext>
              </a:extLst>
            </p:cNvPr>
            <p:cNvPicPr>
              <a:picLocks noChangeAspect="1"/>
            </p:cNvPicPr>
            <p:nvPr/>
          </p:nvPicPr>
          <p:blipFill>
            <a:blip r:embed="rId4"/>
            <a:stretch>
              <a:fillRect/>
            </a:stretch>
          </p:blipFill>
          <p:spPr>
            <a:xfrm>
              <a:off x="3270847" y="-1169683"/>
              <a:ext cx="8943972" cy="5525061"/>
            </a:xfrm>
            <a:prstGeom prst="rect">
              <a:avLst/>
            </a:prstGeom>
          </p:spPr>
        </p:pic>
        <p:sp>
          <p:nvSpPr>
            <p:cNvPr id="10" name="Textfeld 9">
              <a:extLst>
                <a:ext uri="{FF2B5EF4-FFF2-40B4-BE49-F238E27FC236}">
                  <a16:creationId xmlns:a16="http://schemas.microsoft.com/office/drawing/2014/main" id="{8232CE0C-5250-79B2-4393-7EFCB9C9F140}"/>
                </a:ext>
              </a:extLst>
            </p:cNvPr>
            <p:cNvSpPr txBox="1"/>
            <p:nvPr/>
          </p:nvSpPr>
          <p:spPr>
            <a:xfrm>
              <a:off x="3270847" y="4025763"/>
              <a:ext cx="5754784" cy="329615"/>
            </a:xfrm>
            <a:prstGeom prst="rect">
              <a:avLst/>
            </a:prstGeom>
            <a:solidFill>
              <a:schemeClr val="bg1">
                <a:alpha val="77000"/>
              </a:schemeClr>
            </a:solidFill>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1937. Bayerische Staatsbibliothek München, Bildarchiv.</a:t>
              </a:r>
            </a:p>
          </p:txBody>
        </p:sp>
      </p:grpSp>
    </p:spTree>
    <p:extLst>
      <p:ext uri="{BB962C8B-B14F-4D97-AF65-F5344CB8AC3E}">
        <p14:creationId xmlns:p14="http://schemas.microsoft.com/office/powerpoint/2010/main" val="902500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ieren 5">
            <a:extLst>
              <a:ext uri="{FF2B5EF4-FFF2-40B4-BE49-F238E27FC236}">
                <a16:creationId xmlns:a16="http://schemas.microsoft.com/office/drawing/2014/main" id="{170EFE00-95BF-4391-451A-89C35EA7BFB6}"/>
              </a:ext>
            </a:extLst>
          </p:cNvPr>
          <p:cNvGrpSpPr>
            <a:grpSpLocks noChangeAspect="1"/>
          </p:cNvGrpSpPr>
          <p:nvPr/>
        </p:nvGrpSpPr>
        <p:grpSpPr>
          <a:xfrm>
            <a:off x="5593717" y="1534605"/>
            <a:ext cx="6598283" cy="4030038"/>
            <a:chOff x="6623316" y="-1528039"/>
            <a:chExt cx="8943972" cy="5525061"/>
          </a:xfrm>
        </p:grpSpPr>
        <p:pic>
          <p:nvPicPr>
            <p:cNvPr id="7" name="Inhaltsplatzhalter 4">
              <a:extLst>
                <a:ext uri="{FF2B5EF4-FFF2-40B4-BE49-F238E27FC236}">
                  <a16:creationId xmlns:a16="http://schemas.microsoft.com/office/drawing/2014/main" id="{7A2E6988-D46C-1C0E-3FAD-9D7B85793D9E}"/>
                </a:ext>
              </a:extLst>
            </p:cNvPr>
            <p:cNvPicPr>
              <a:picLocks noChangeAspect="1"/>
            </p:cNvPicPr>
            <p:nvPr/>
          </p:nvPicPr>
          <p:blipFill>
            <a:blip r:embed="rId3"/>
            <a:stretch>
              <a:fillRect/>
            </a:stretch>
          </p:blipFill>
          <p:spPr>
            <a:xfrm>
              <a:off x="6623316" y="-1528039"/>
              <a:ext cx="8943972" cy="5525061"/>
            </a:xfrm>
            <a:prstGeom prst="rect">
              <a:avLst/>
            </a:prstGeom>
            <a:ln>
              <a:solidFill>
                <a:schemeClr val="accent6"/>
              </a:solidFill>
            </a:ln>
          </p:spPr>
        </p:pic>
        <p:sp>
          <p:nvSpPr>
            <p:cNvPr id="8" name="Textfeld 7">
              <a:extLst>
                <a:ext uri="{FF2B5EF4-FFF2-40B4-BE49-F238E27FC236}">
                  <a16:creationId xmlns:a16="http://schemas.microsoft.com/office/drawing/2014/main" id="{812A0073-1418-114C-2646-6555F5594E86}"/>
                </a:ext>
              </a:extLst>
            </p:cNvPr>
            <p:cNvSpPr txBox="1"/>
            <p:nvPr/>
          </p:nvSpPr>
          <p:spPr>
            <a:xfrm>
              <a:off x="6623316" y="3667406"/>
              <a:ext cx="5754784" cy="329615"/>
            </a:xfrm>
            <a:prstGeom prst="rect">
              <a:avLst/>
            </a:prstGeom>
            <a:solidFill>
              <a:schemeClr val="bg1">
                <a:alpha val="77000"/>
              </a:schemeClr>
            </a:solidFill>
            <a:ln>
              <a:solidFill>
                <a:schemeClr val="accent6"/>
              </a:solidFill>
            </a:ln>
          </p:spPr>
          <p:txBody>
            <a:bodyPr wrap="square" rtlCol="0">
              <a:spAutoFit/>
            </a:bodyPr>
            <a:lstStyle/>
            <a:p>
              <a:r>
                <a:rPr lang="de-DE" sz="900" dirty="0">
                  <a:solidFill>
                    <a:schemeClr val="accent4"/>
                  </a:solidFill>
                  <a:latin typeface="Arial" panose="020B0604020202020204" pitchFamily="34" charset="0"/>
                  <a:cs typeface="Arial" panose="020B0604020202020204" pitchFamily="34" charset="0"/>
                </a:rPr>
                <a:t>Aufgenommen 1937. Bayerische Staatsbibliothek München, Bildarchiv.</a:t>
              </a:r>
            </a:p>
          </p:txBody>
        </p:sp>
      </p:grpSp>
      <p:sp>
        <p:nvSpPr>
          <p:cNvPr id="9" name="Textfeld 8">
            <a:extLst>
              <a:ext uri="{FF2B5EF4-FFF2-40B4-BE49-F238E27FC236}">
                <a16:creationId xmlns:a16="http://schemas.microsoft.com/office/drawing/2014/main" id="{53F4990E-A2DF-E694-65DC-11F79947C7B5}"/>
              </a:ext>
            </a:extLst>
          </p:cNvPr>
          <p:cNvSpPr txBox="1"/>
          <p:nvPr/>
        </p:nvSpPr>
        <p:spPr>
          <a:xfrm>
            <a:off x="1874561" y="3617633"/>
            <a:ext cx="3166161" cy="646331"/>
          </a:xfrm>
          <a:prstGeom prst="rect">
            <a:avLst/>
          </a:prstGeom>
          <a:noFill/>
        </p:spPr>
        <p:txBody>
          <a:bodyPr wrap="square" rtlCol="0">
            <a:spAutoFit/>
          </a:bodyPr>
          <a:lstStyle/>
          <a:p>
            <a:r>
              <a:rPr lang="de-DE" dirty="0"/>
              <a:t>Fokus des Betrachters: Reichskanzler Adolf Hitler</a:t>
            </a:r>
          </a:p>
        </p:txBody>
      </p:sp>
      <p:sp>
        <p:nvSpPr>
          <p:cNvPr id="10" name="Textfeld 9">
            <a:extLst>
              <a:ext uri="{FF2B5EF4-FFF2-40B4-BE49-F238E27FC236}">
                <a16:creationId xmlns:a16="http://schemas.microsoft.com/office/drawing/2014/main" id="{46BB4BAC-71F3-72E9-7077-1836111DD0C0}"/>
              </a:ext>
            </a:extLst>
          </p:cNvPr>
          <p:cNvSpPr txBox="1"/>
          <p:nvPr/>
        </p:nvSpPr>
        <p:spPr>
          <a:xfrm>
            <a:off x="2232340" y="395291"/>
            <a:ext cx="2682186" cy="923330"/>
          </a:xfrm>
          <a:prstGeom prst="rect">
            <a:avLst/>
          </a:prstGeom>
          <a:noFill/>
        </p:spPr>
        <p:txBody>
          <a:bodyPr wrap="square" rtlCol="0">
            <a:spAutoFit/>
          </a:bodyPr>
          <a:lstStyle/>
          <a:p>
            <a:r>
              <a:rPr lang="de-DE" dirty="0"/>
              <a:t>Schutzreihe aus SS-Männern auf beiden Seiten des Mittelweges</a:t>
            </a:r>
          </a:p>
        </p:txBody>
      </p:sp>
      <p:sp>
        <p:nvSpPr>
          <p:cNvPr id="11" name="Textfeld 10">
            <a:extLst>
              <a:ext uri="{FF2B5EF4-FFF2-40B4-BE49-F238E27FC236}">
                <a16:creationId xmlns:a16="http://schemas.microsoft.com/office/drawing/2014/main" id="{D028E16E-E461-6418-46BB-E03E2DECAD6E}"/>
              </a:ext>
            </a:extLst>
          </p:cNvPr>
          <p:cNvSpPr txBox="1"/>
          <p:nvPr/>
        </p:nvSpPr>
        <p:spPr>
          <a:xfrm>
            <a:off x="7365989" y="363974"/>
            <a:ext cx="2286000" cy="646331"/>
          </a:xfrm>
          <a:prstGeom prst="rect">
            <a:avLst/>
          </a:prstGeom>
          <a:noFill/>
        </p:spPr>
        <p:txBody>
          <a:bodyPr wrap="square" rtlCol="0">
            <a:spAutoFit/>
          </a:bodyPr>
          <a:lstStyle/>
          <a:p>
            <a:r>
              <a:rPr lang="de-DE" dirty="0"/>
              <a:t>Ring aus Hakenkreuzfahnen</a:t>
            </a:r>
          </a:p>
        </p:txBody>
      </p:sp>
      <p:sp>
        <p:nvSpPr>
          <p:cNvPr id="12" name="Textfeld 11">
            <a:extLst>
              <a:ext uri="{FF2B5EF4-FFF2-40B4-BE49-F238E27FC236}">
                <a16:creationId xmlns:a16="http://schemas.microsoft.com/office/drawing/2014/main" id="{9E435F22-5FBC-B16D-50CB-B80A9D6B3709}"/>
              </a:ext>
            </a:extLst>
          </p:cNvPr>
          <p:cNvSpPr txBox="1"/>
          <p:nvPr/>
        </p:nvSpPr>
        <p:spPr>
          <a:xfrm>
            <a:off x="9906000" y="533791"/>
            <a:ext cx="2286000" cy="646331"/>
          </a:xfrm>
          <a:prstGeom prst="rect">
            <a:avLst/>
          </a:prstGeom>
          <a:noFill/>
        </p:spPr>
        <p:txBody>
          <a:bodyPr wrap="square" rtlCol="0">
            <a:spAutoFit/>
          </a:bodyPr>
          <a:lstStyle/>
          <a:p>
            <a:r>
              <a:rPr lang="de-DE" dirty="0"/>
              <a:t>Teilnehmende machen Hitlergrüße</a:t>
            </a:r>
          </a:p>
        </p:txBody>
      </p:sp>
      <p:sp>
        <p:nvSpPr>
          <p:cNvPr id="13" name="Textfeld 12">
            <a:extLst>
              <a:ext uri="{FF2B5EF4-FFF2-40B4-BE49-F238E27FC236}">
                <a16:creationId xmlns:a16="http://schemas.microsoft.com/office/drawing/2014/main" id="{5F83D614-7EFB-6F1E-5007-4875BA972CBD}"/>
              </a:ext>
            </a:extLst>
          </p:cNvPr>
          <p:cNvSpPr txBox="1"/>
          <p:nvPr/>
        </p:nvSpPr>
        <p:spPr>
          <a:xfrm>
            <a:off x="1874561" y="4409322"/>
            <a:ext cx="3513910" cy="1200329"/>
          </a:xfrm>
          <a:prstGeom prst="rect">
            <a:avLst/>
          </a:prstGeom>
          <a:noFill/>
        </p:spPr>
        <p:txBody>
          <a:bodyPr wrap="square" rtlCol="0">
            <a:spAutoFit/>
          </a:bodyPr>
          <a:lstStyle/>
          <a:p>
            <a:r>
              <a:rPr lang="de-DE" dirty="0"/>
              <a:t>Begrüßung von Hitler durch jubelnde Frauen, die extra </a:t>
            </a:r>
          </a:p>
          <a:p>
            <a:r>
              <a:rPr lang="de-DE" dirty="0"/>
              <a:t>durch die Sicherheitsabsperrung gelassen wurden </a:t>
            </a:r>
          </a:p>
        </p:txBody>
      </p:sp>
      <p:sp>
        <p:nvSpPr>
          <p:cNvPr id="14" name="Textfeld 13">
            <a:extLst>
              <a:ext uri="{FF2B5EF4-FFF2-40B4-BE49-F238E27FC236}">
                <a16:creationId xmlns:a16="http://schemas.microsoft.com/office/drawing/2014/main" id="{BBE3AFBB-8427-7E54-C3F1-BCA7A10FE174}"/>
              </a:ext>
            </a:extLst>
          </p:cNvPr>
          <p:cNvSpPr txBox="1"/>
          <p:nvPr/>
        </p:nvSpPr>
        <p:spPr>
          <a:xfrm>
            <a:off x="1874561" y="5699631"/>
            <a:ext cx="4377542" cy="923330"/>
          </a:xfrm>
          <a:prstGeom prst="rect">
            <a:avLst/>
          </a:prstGeom>
          <a:noFill/>
        </p:spPr>
        <p:txBody>
          <a:bodyPr wrap="square" rtlCol="0">
            <a:spAutoFit/>
          </a:bodyPr>
          <a:lstStyle/>
          <a:p>
            <a:r>
              <a:rPr lang="de-DE" dirty="0"/>
              <a:t>Foto vom Weg aufgenommen: </a:t>
            </a:r>
          </a:p>
          <a:p>
            <a:r>
              <a:rPr lang="de-DE" dirty="0"/>
              <a:t>Hinweis auf offiziellen Fotografen; </a:t>
            </a:r>
          </a:p>
          <a:p>
            <a:r>
              <a:rPr lang="de-DE" dirty="0"/>
              <a:t>weiterer Hinweis: hohe Fotoqualität</a:t>
            </a:r>
          </a:p>
        </p:txBody>
      </p:sp>
      <p:sp>
        <p:nvSpPr>
          <p:cNvPr id="15" name="Textfeld 14">
            <a:extLst>
              <a:ext uri="{FF2B5EF4-FFF2-40B4-BE49-F238E27FC236}">
                <a16:creationId xmlns:a16="http://schemas.microsoft.com/office/drawing/2014/main" id="{6966EC20-CF66-95CC-28CF-8AB3AB8391A3}"/>
              </a:ext>
            </a:extLst>
          </p:cNvPr>
          <p:cNvSpPr txBox="1"/>
          <p:nvPr/>
        </p:nvSpPr>
        <p:spPr>
          <a:xfrm>
            <a:off x="1845366" y="2355984"/>
            <a:ext cx="3528456" cy="1200329"/>
          </a:xfrm>
          <a:prstGeom prst="rect">
            <a:avLst/>
          </a:prstGeom>
          <a:noFill/>
        </p:spPr>
        <p:txBody>
          <a:bodyPr wrap="square" rtlCol="0">
            <a:spAutoFit/>
          </a:bodyPr>
          <a:lstStyle/>
          <a:p>
            <a:r>
              <a:rPr lang="de-DE" dirty="0"/>
              <a:t>SS-Männer (erkennbar an schwarzer Uniform mit Hakenkreuzarmbinde) als Bodyguards für Hitler</a:t>
            </a:r>
          </a:p>
        </p:txBody>
      </p:sp>
      <p:sp>
        <p:nvSpPr>
          <p:cNvPr id="16" name="Textfeld 15">
            <a:extLst>
              <a:ext uri="{FF2B5EF4-FFF2-40B4-BE49-F238E27FC236}">
                <a16:creationId xmlns:a16="http://schemas.microsoft.com/office/drawing/2014/main" id="{D4AB31AB-6D59-B073-FBC2-66F46D87B121}"/>
              </a:ext>
            </a:extLst>
          </p:cNvPr>
          <p:cNvSpPr txBox="1"/>
          <p:nvPr/>
        </p:nvSpPr>
        <p:spPr>
          <a:xfrm>
            <a:off x="5418892" y="616632"/>
            <a:ext cx="1541418" cy="369332"/>
          </a:xfrm>
          <a:prstGeom prst="rect">
            <a:avLst/>
          </a:prstGeom>
          <a:noFill/>
        </p:spPr>
        <p:txBody>
          <a:bodyPr wrap="square" rtlCol="0">
            <a:spAutoFit/>
          </a:bodyPr>
          <a:lstStyle/>
          <a:p>
            <a:r>
              <a:rPr lang="de-DE" dirty="0"/>
              <a:t>Redetribüne</a:t>
            </a:r>
          </a:p>
        </p:txBody>
      </p:sp>
      <p:sp>
        <p:nvSpPr>
          <p:cNvPr id="17" name="Textfeld 16">
            <a:extLst>
              <a:ext uri="{FF2B5EF4-FFF2-40B4-BE49-F238E27FC236}">
                <a16:creationId xmlns:a16="http://schemas.microsoft.com/office/drawing/2014/main" id="{484DB4F6-4AF7-5F1E-0436-E64506B6229D}"/>
              </a:ext>
            </a:extLst>
          </p:cNvPr>
          <p:cNvSpPr txBox="1"/>
          <p:nvPr/>
        </p:nvSpPr>
        <p:spPr>
          <a:xfrm>
            <a:off x="6189601" y="6222646"/>
            <a:ext cx="3513910" cy="369332"/>
          </a:xfrm>
          <a:prstGeom prst="rect">
            <a:avLst/>
          </a:prstGeom>
          <a:noFill/>
        </p:spPr>
        <p:txBody>
          <a:bodyPr wrap="square" rtlCol="0">
            <a:spAutoFit/>
          </a:bodyPr>
          <a:lstStyle/>
          <a:p>
            <a:r>
              <a:rPr lang="de-DE" dirty="0"/>
              <a:t>erhöht liegender Mittelweg</a:t>
            </a:r>
          </a:p>
        </p:txBody>
      </p:sp>
      <p:cxnSp>
        <p:nvCxnSpPr>
          <p:cNvPr id="19" name="Gerade Verbindung mit Pfeil 18">
            <a:extLst>
              <a:ext uri="{FF2B5EF4-FFF2-40B4-BE49-F238E27FC236}">
                <a16:creationId xmlns:a16="http://schemas.microsoft.com/office/drawing/2014/main" id="{9A7ACD28-7AC9-5DF9-CD90-6A833E42015B}"/>
              </a:ext>
            </a:extLst>
          </p:cNvPr>
          <p:cNvCxnSpPr>
            <a:cxnSpLocks/>
          </p:cNvCxnSpPr>
          <p:nvPr/>
        </p:nvCxnSpPr>
        <p:spPr>
          <a:xfrm>
            <a:off x="10807338" y="1242757"/>
            <a:ext cx="831668" cy="2186243"/>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4" name="Gerade Verbindung mit Pfeil 23">
            <a:extLst>
              <a:ext uri="{FF2B5EF4-FFF2-40B4-BE49-F238E27FC236}">
                <a16:creationId xmlns:a16="http://schemas.microsoft.com/office/drawing/2014/main" id="{894B9FF6-D979-5705-FA40-76338D95414E}"/>
              </a:ext>
            </a:extLst>
          </p:cNvPr>
          <p:cNvCxnSpPr>
            <a:cxnSpLocks/>
          </p:cNvCxnSpPr>
          <p:nvPr/>
        </p:nvCxnSpPr>
        <p:spPr>
          <a:xfrm>
            <a:off x="8411790" y="1180122"/>
            <a:ext cx="658958" cy="1155756"/>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6" name="Gerade Verbindung mit Pfeil 25">
            <a:extLst>
              <a:ext uri="{FF2B5EF4-FFF2-40B4-BE49-F238E27FC236}">
                <a16:creationId xmlns:a16="http://schemas.microsoft.com/office/drawing/2014/main" id="{FFDC2131-82F5-F638-EEA5-3A4C784DBC2D}"/>
              </a:ext>
            </a:extLst>
          </p:cNvPr>
          <p:cNvCxnSpPr>
            <a:cxnSpLocks/>
          </p:cNvCxnSpPr>
          <p:nvPr/>
        </p:nvCxnSpPr>
        <p:spPr>
          <a:xfrm>
            <a:off x="6271313" y="1116802"/>
            <a:ext cx="220157" cy="1388868"/>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28" name="Gerade Verbindung mit Pfeil 27">
            <a:extLst>
              <a:ext uri="{FF2B5EF4-FFF2-40B4-BE49-F238E27FC236}">
                <a16:creationId xmlns:a16="http://schemas.microsoft.com/office/drawing/2014/main" id="{8B9AB0D9-A55D-76A4-D1AD-867B5BF449F7}"/>
              </a:ext>
            </a:extLst>
          </p:cNvPr>
          <p:cNvCxnSpPr>
            <a:cxnSpLocks/>
          </p:cNvCxnSpPr>
          <p:nvPr/>
        </p:nvCxnSpPr>
        <p:spPr>
          <a:xfrm>
            <a:off x="4130836" y="1397075"/>
            <a:ext cx="2250555" cy="1671733"/>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0" name="Gerade Verbindung mit Pfeil 29">
            <a:extLst>
              <a:ext uri="{FF2B5EF4-FFF2-40B4-BE49-F238E27FC236}">
                <a16:creationId xmlns:a16="http://schemas.microsoft.com/office/drawing/2014/main" id="{2DF6633F-C113-BB6E-D78F-AC9FBFE4EE7E}"/>
              </a:ext>
            </a:extLst>
          </p:cNvPr>
          <p:cNvCxnSpPr>
            <a:cxnSpLocks/>
          </p:cNvCxnSpPr>
          <p:nvPr/>
        </p:nvCxnSpPr>
        <p:spPr>
          <a:xfrm>
            <a:off x="4555342" y="3423897"/>
            <a:ext cx="2671391" cy="302914"/>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3" name="Gerade Verbindung mit Pfeil 32">
            <a:extLst>
              <a:ext uri="{FF2B5EF4-FFF2-40B4-BE49-F238E27FC236}">
                <a16:creationId xmlns:a16="http://schemas.microsoft.com/office/drawing/2014/main" id="{1EAB46CA-E4E5-1D08-D846-81BE25CF1E2C}"/>
              </a:ext>
            </a:extLst>
          </p:cNvPr>
          <p:cNvCxnSpPr>
            <a:cxnSpLocks/>
          </p:cNvCxnSpPr>
          <p:nvPr/>
        </p:nvCxnSpPr>
        <p:spPr>
          <a:xfrm>
            <a:off x="4702629" y="3957811"/>
            <a:ext cx="2448651" cy="91179"/>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35" name="Gerade Verbindung mit Pfeil 34">
            <a:extLst>
              <a:ext uri="{FF2B5EF4-FFF2-40B4-BE49-F238E27FC236}">
                <a16:creationId xmlns:a16="http://schemas.microsoft.com/office/drawing/2014/main" id="{A00C5024-2F72-8B46-38A4-4EDC61C37F7D}"/>
              </a:ext>
            </a:extLst>
          </p:cNvPr>
          <p:cNvCxnSpPr>
            <a:cxnSpLocks/>
          </p:cNvCxnSpPr>
          <p:nvPr/>
        </p:nvCxnSpPr>
        <p:spPr>
          <a:xfrm>
            <a:off x="4930643" y="4542107"/>
            <a:ext cx="4592180" cy="108270"/>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40" name="Gerade Verbindung mit Pfeil 39">
            <a:extLst>
              <a:ext uri="{FF2B5EF4-FFF2-40B4-BE49-F238E27FC236}">
                <a16:creationId xmlns:a16="http://schemas.microsoft.com/office/drawing/2014/main" id="{B70B6D77-A400-0A23-8D94-96AF20826525}"/>
              </a:ext>
            </a:extLst>
          </p:cNvPr>
          <p:cNvCxnSpPr>
            <a:cxnSpLocks/>
          </p:cNvCxnSpPr>
          <p:nvPr/>
        </p:nvCxnSpPr>
        <p:spPr>
          <a:xfrm flipV="1">
            <a:off x="5423190" y="4832168"/>
            <a:ext cx="1260480" cy="1163131"/>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cxnSp>
        <p:nvCxnSpPr>
          <p:cNvPr id="43" name="Gerade Verbindung mit Pfeil 42">
            <a:extLst>
              <a:ext uri="{FF2B5EF4-FFF2-40B4-BE49-F238E27FC236}">
                <a16:creationId xmlns:a16="http://schemas.microsoft.com/office/drawing/2014/main" id="{1F75D34C-4DAD-021E-778D-5CE6B6CA7D94}"/>
              </a:ext>
            </a:extLst>
          </p:cNvPr>
          <p:cNvCxnSpPr>
            <a:cxnSpLocks/>
          </p:cNvCxnSpPr>
          <p:nvPr/>
        </p:nvCxnSpPr>
        <p:spPr>
          <a:xfrm flipH="1" flipV="1">
            <a:off x="6960310" y="4928024"/>
            <a:ext cx="386434" cy="1263639"/>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
        <p:nvSpPr>
          <p:cNvPr id="47" name="Textfeld 46">
            <a:extLst>
              <a:ext uri="{FF2B5EF4-FFF2-40B4-BE49-F238E27FC236}">
                <a16:creationId xmlns:a16="http://schemas.microsoft.com/office/drawing/2014/main" id="{8EB99B19-4021-64A5-3176-C23393BB2BC1}"/>
              </a:ext>
            </a:extLst>
          </p:cNvPr>
          <p:cNvSpPr txBox="1"/>
          <p:nvPr/>
        </p:nvSpPr>
        <p:spPr>
          <a:xfrm>
            <a:off x="1881038" y="1394972"/>
            <a:ext cx="2579277" cy="923330"/>
          </a:xfrm>
          <a:prstGeom prst="rect">
            <a:avLst/>
          </a:prstGeom>
          <a:noFill/>
        </p:spPr>
        <p:txBody>
          <a:bodyPr wrap="square" rtlCol="0">
            <a:spAutoFit/>
          </a:bodyPr>
          <a:lstStyle/>
          <a:p>
            <a:r>
              <a:rPr lang="de-DE" dirty="0"/>
              <a:t>Parteimitglieder der NSDAP (erkennbar an heller Uniform)</a:t>
            </a:r>
          </a:p>
        </p:txBody>
      </p:sp>
      <p:cxnSp>
        <p:nvCxnSpPr>
          <p:cNvPr id="49" name="Gerade Verbindung mit Pfeil 48">
            <a:extLst>
              <a:ext uri="{FF2B5EF4-FFF2-40B4-BE49-F238E27FC236}">
                <a16:creationId xmlns:a16="http://schemas.microsoft.com/office/drawing/2014/main" id="{7C93A13B-D901-8457-9436-16773D1D5B37}"/>
              </a:ext>
            </a:extLst>
          </p:cNvPr>
          <p:cNvCxnSpPr>
            <a:cxnSpLocks/>
          </p:cNvCxnSpPr>
          <p:nvPr/>
        </p:nvCxnSpPr>
        <p:spPr>
          <a:xfrm>
            <a:off x="4294553" y="1965743"/>
            <a:ext cx="1996275" cy="1484305"/>
          </a:xfrm>
          <a:prstGeom prst="straightConnector1">
            <a:avLst/>
          </a:prstGeom>
          <a:ln w="57150">
            <a:solidFill>
              <a:schemeClr val="accent2"/>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99964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4BD53-F9E8-F980-FBDF-B519CBEAA9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0302B7-8605-3EAF-D8FA-6411691D713D}"/>
              </a:ext>
            </a:extLst>
          </p:cNvPr>
          <p:cNvSpPr>
            <a:spLocks noGrp="1"/>
          </p:cNvSpPr>
          <p:nvPr>
            <p:ph type="title"/>
          </p:nvPr>
        </p:nvSpPr>
        <p:spPr/>
        <p:txBody>
          <a:bodyPr/>
          <a:lstStyle/>
          <a:p>
            <a:r>
              <a:rPr lang="de-DE" dirty="0"/>
              <a:t>Vorläufiges Fazit: </a:t>
            </a:r>
            <a:br>
              <a:rPr lang="de-DE" dirty="0"/>
            </a:br>
            <a:r>
              <a:rPr lang="de-DE" dirty="0"/>
              <a:t>Ernte Bauern, Propaganda? </a:t>
            </a:r>
          </a:p>
        </p:txBody>
      </p:sp>
      <p:sp>
        <p:nvSpPr>
          <p:cNvPr id="4" name="Inhaltsplatzhalter 2">
            <a:extLst>
              <a:ext uri="{FF2B5EF4-FFF2-40B4-BE49-F238E27FC236}">
                <a16:creationId xmlns:a16="http://schemas.microsoft.com/office/drawing/2014/main" id="{34C687EE-145F-1226-73E4-4EDE04B40D7B}"/>
              </a:ext>
            </a:extLst>
          </p:cNvPr>
          <p:cNvSpPr txBox="1">
            <a:spLocks/>
          </p:cNvSpPr>
          <p:nvPr/>
        </p:nvSpPr>
        <p:spPr>
          <a:xfrm>
            <a:off x="1903926" y="1978024"/>
            <a:ext cx="9602274" cy="48799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400" dirty="0">
                <a:latin typeface="Arial" panose="020B0604020202020204" pitchFamily="34" charset="0"/>
                <a:cs typeface="Arial" panose="020B0604020202020204" pitchFamily="34" charset="0"/>
              </a:rPr>
              <a:t>Die Reichserntedankfeste waren Massenereignisse mit dem Ziel, dass alle, die vor Ort waren,</a:t>
            </a:r>
          </a:p>
          <a:p>
            <a:pPr>
              <a:buFont typeface="Wingdings" pitchFamily="2" charset="2"/>
              <a:buChar char="§"/>
            </a:pPr>
            <a:r>
              <a:rPr lang="de-DE" sz="2400" dirty="0">
                <a:latin typeface="Arial" panose="020B0604020202020204" pitchFamily="34" charset="0"/>
                <a:cs typeface="Arial" panose="020B0604020202020204" pitchFamily="34" charset="0"/>
              </a:rPr>
              <a:t>sich als Teil der „</a:t>
            </a:r>
            <a:r>
              <a:rPr lang="de-DE" sz="2400" b="1" dirty="0">
                <a:latin typeface="Arial" panose="020B0604020202020204" pitchFamily="34" charset="0"/>
                <a:cs typeface="Arial" panose="020B0604020202020204" pitchFamily="34" charset="0"/>
              </a:rPr>
              <a:t>Volksgemeinschaft</a:t>
            </a:r>
            <a:r>
              <a:rPr lang="de-DE" sz="2400" dirty="0">
                <a:latin typeface="Arial" panose="020B0604020202020204" pitchFamily="34" charset="0"/>
                <a:cs typeface="Arial" panose="020B0604020202020204" pitchFamily="34" charset="0"/>
              </a:rPr>
              <a:t>“ erleben konnten,</a:t>
            </a:r>
          </a:p>
          <a:p>
            <a:pPr>
              <a:buFont typeface="Wingdings" pitchFamily="2" charset="2"/>
              <a:buChar char="§"/>
            </a:pPr>
            <a:r>
              <a:rPr lang="de-DE" sz="2400" dirty="0">
                <a:latin typeface="Arial" panose="020B0604020202020204" pitchFamily="34" charset="0"/>
                <a:cs typeface="Arial" panose="020B0604020202020204" pitchFamily="34" charset="0"/>
              </a:rPr>
              <a:t>den Reichskanzler Adolf Hitler in seiner </a:t>
            </a:r>
            <a:r>
              <a:rPr lang="de-DE" sz="2400" b="1" dirty="0">
                <a:latin typeface="Arial" panose="020B0604020202020204" pitchFamily="34" charset="0"/>
                <a:cs typeface="Arial" panose="020B0604020202020204" pitchFamily="34" charset="0"/>
              </a:rPr>
              <a:t>Inszenierung als volksnahen, greifbaren Führer </a:t>
            </a:r>
            <a:r>
              <a:rPr lang="de-DE" sz="2400" dirty="0">
                <a:latin typeface="Arial" panose="020B0604020202020204" pitchFamily="34" charset="0"/>
                <a:cs typeface="Arial" panose="020B0604020202020204" pitchFamily="34" charset="0"/>
              </a:rPr>
              <a:t>erleben konnten,</a:t>
            </a:r>
          </a:p>
          <a:p>
            <a:pPr>
              <a:buFont typeface="Wingdings" pitchFamily="2" charset="2"/>
              <a:buChar char="§"/>
            </a:pPr>
            <a:r>
              <a:rPr lang="de-DE" sz="2400" b="1" dirty="0">
                <a:latin typeface="Arial" panose="020B0604020202020204" pitchFamily="34" charset="0"/>
                <a:cs typeface="Arial" panose="020B0604020202020204" pitchFamily="34" charset="0"/>
              </a:rPr>
              <a:t>positive Gefühle </a:t>
            </a:r>
            <a:r>
              <a:rPr lang="de-DE" sz="2400" dirty="0">
                <a:latin typeface="Arial" panose="020B0604020202020204" pitchFamily="34" charset="0"/>
                <a:cs typeface="Arial" panose="020B0604020202020204" pitchFamily="34" charset="0"/>
              </a:rPr>
              <a:t>mit Hitler und der NSDAP verbanden.</a:t>
            </a:r>
          </a:p>
          <a:p>
            <a:pPr>
              <a:buFont typeface="Wingdings" pitchFamily="2" charset="2"/>
              <a:buChar char="§"/>
            </a:pPr>
            <a:endParaRPr lang="de-DE" sz="2400" dirty="0">
              <a:latin typeface="Arial" panose="020B0604020202020204" pitchFamily="34" charset="0"/>
              <a:cs typeface="Arial" panose="020B0604020202020204" pitchFamily="34" charset="0"/>
            </a:endParaRPr>
          </a:p>
          <a:p>
            <a:pPr marL="0" indent="0">
              <a:buNone/>
            </a:pPr>
            <a:r>
              <a:rPr lang="de-DE" sz="2400" dirty="0">
                <a:latin typeface="Arial" panose="020B0604020202020204" pitchFamily="34" charset="0"/>
                <a:cs typeface="Arial" panose="020B0604020202020204" pitchFamily="34" charset="0"/>
              </a:rPr>
              <a:t>Die Bauern spielten dabei weniger als Bauern mit ihren Interessen etc. eine Rolle, sondern als </a:t>
            </a:r>
            <a:r>
              <a:rPr lang="de-DE" sz="2400" b="1" dirty="0">
                <a:latin typeface="Arial" panose="020B0604020202020204" pitchFamily="34" charset="0"/>
                <a:cs typeface="Arial" panose="020B0604020202020204" pitchFamily="34" charset="0"/>
              </a:rPr>
              <a:t>Wählergruppe</a:t>
            </a:r>
            <a:r>
              <a:rPr lang="de-DE" sz="2400" dirty="0">
                <a:latin typeface="Arial" panose="020B0604020202020204" pitchFamily="34" charset="0"/>
                <a:cs typeface="Arial" panose="020B0604020202020204" pitchFamily="34" charset="0"/>
              </a:rPr>
              <a:t>, in der die NSDAP bereits relativ hohe Wahlerfolge verzeichnen konnte.</a:t>
            </a:r>
          </a:p>
        </p:txBody>
      </p:sp>
    </p:spTree>
    <p:extLst>
      <p:ext uri="{BB962C8B-B14F-4D97-AF65-F5344CB8AC3E}">
        <p14:creationId xmlns:p14="http://schemas.microsoft.com/office/powerpoint/2010/main" val="2536790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a:themeElements>
    <a:clrScheme name="Bückeberg Corporate Design">
      <a:dk1>
        <a:srgbClr val="000000"/>
      </a:dk1>
      <a:lt1>
        <a:srgbClr val="FFFFFF"/>
      </a:lt1>
      <a:dk2>
        <a:srgbClr val="0E2841"/>
      </a:dk2>
      <a:lt2>
        <a:srgbClr val="FFFFFF"/>
      </a:lt2>
      <a:accent1>
        <a:srgbClr val="91A87F"/>
      </a:accent1>
      <a:accent2>
        <a:srgbClr val="91A87F"/>
      </a:accent2>
      <a:accent3>
        <a:srgbClr val="868786"/>
      </a:accent3>
      <a:accent4>
        <a:srgbClr val="868786"/>
      </a:accent4>
      <a:accent5>
        <a:srgbClr val="000000"/>
      </a:accent5>
      <a:accent6>
        <a:srgbClr val="000000"/>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2325</Words>
  <Application>Microsoft Macintosh PowerPoint</Application>
  <PresentationFormat>Breitbild</PresentationFormat>
  <Paragraphs>208</Paragraphs>
  <Slides>33</Slides>
  <Notes>28</Notes>
  <HiddenSlides>0</HiddenSlides>
  <MMClips>3</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33</vt:i4>
      </vt:variant>
    </vt:vector>
  </HeadingPairs>
  <TitlesOfParts>
    <vt:vector size="38" baseType="lpstr">
      <vt:lpstr>Aptos</vt:lpstr>
      <vt:lpstr>Arial</vt:lpstr>
      <vt:lpstr>Helvetica Neue</vt:lpstr>
      <vt:lpstr>Wingdings</vt:lpstr>
      <vt:lpstr>Office</vt:lpstr>
      <vt:lpstr>  »Die Masse erkennt sich selbst«</vt:lpstr>
      <vt:lpstr>Was verbindet ihr mit dem „Erntedankfest“?</vt:lpstr>
      <vt:lpstr>Reichserntedankfest im Nationalsozialismus </vt:lpstr>
      <vt:lpstr>Ernte, Bauern, Propaganda:  Worum ging es beim Reichserntedankfest?</vt:lpstr>
      <vt:lpstr>PowerPoint-Präsentation</vt:lpstr>
      <vt:lpstr>Aufgabe</vt:lpstr>
      <vt:lpstr>PowerPoint-Präsentation</vt:lpstr>
      <vt:lpstr>PowerPoint-Präsentation</vt:lpstr>
      <vt:lpstr>Vorläufiges Fazit:  Ernte Bauern, Propaganda? </vt:lpstr>
      <vt:lpstr>Vorläufiges Fazit:  Ernte Bauern, Propaganda? </vt:lpstr>
      <vt:lpstr>Exkursion </vt:lpstr>
      <vt:lpstr>  »Die Masse erkennt sich selbst«</vt:lpstr>
      <vt:lpstr>Was verbindet ihr mit dem „Erntedankfest“?</vt:lpstr>
      <vt:lpstr>PowerPoint-Präsentation</vt:lpstr>
      <vt:lpstr>Welchen Eindruck bekommt ihr von der Veranstaltung, wenn ihr diesen Fernsehbeitrag vom Reichserntedankfest seht?  Was fällt euch auf?</vt:lpstr>
      <vt:lpstr>Ernte, Bauern, Propaganda:  Worum ging es beim Reichserntedankfest?</vt:lpstr>
      <vt:lpstr>Reichserntedankfest im Nationalsozialismus </vt:lpstr>
      <vt:lpstr>Aufgabe</vt:lpstr>
      <vt:lpstr>Besprechung</vt:lpstr>
      <vt:lpstr>Vorläufiges Fazit:  Ernte Bauern, Propaganda? </vt:lpstr>
      <vt:lpstr>Vorläufiges Fazit:  Ernte Bauern, Propaganda? </vt:lpstr>
      <vt:lpstr>Exkursion </vt:lpstr>
      <vt:lpstr>  »Die Masse erkennt sich selbst«</vt:lpstr>
      <vt:lpstr>Was verbindet ihr mit dem „Erntedankfest“?</vt:lpstr>
      <vt:lpstr>PowerPoint-Präsentation</vt:lpstr>
      <vt:lpstr>Welchen Eindruck bekommt ihr von der Veranstaltung, wenn ihr diesen Fernsehbeitrag vom Reichserntedankfest seht?  Was fällt euch auf?</vt:lpstr>
      <vt:lpstr>Ernte, Bauern, Propaganda:  Worum ging es beim Reichserntedankfest?</vt:lpstr>
      <vt:lpstr>Reichserntedankfest im Nationalsozialismus </vt:lpstr>
      <vt:lpstr>Aufgabe</vt:lpstr>
      <vt:lpstr>Besprechung</vt:lpstr>
      <vt:lpstr>Vorläufiges Fazit:  Ernte Bauern, Propaganda? </vt:lpstr>
      <vt:lpstr>Vorläufiges Fazit:  Ernte Bauern, Propaganda? </vt:lpstr>
      <vt:lpstr>Exkursion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Hoffmann, Ann-Kathrin</dc:creator>
  <cp:lastModifiedBy>Hoffmann, Ann-Kathrin</cp:lastModifiedBy>
  <cp:revision>17</cp:revision>
  <dcterms:created xsi:type="dcterms:W3CDTF">2024-08-16T07:22:28Z</dcterms:created>
  <dcterms:modified xsi:type="dcterms:W3CDTF">2025-01-14T16:53:13Z</dcterms:modified>
</cp:coreProperties>
</file>