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90" r:id="rId2"/>
    <p:sldId id="291" r:id="rId3"/>
    <p:sldId id="301" r:id="rId4"/>
    <p:sldId id="302" r:id="rId5"/>
    <p:sldId id="292" r:id="rId6"/>
    <p:sldId id="298" r:id="rId7"/>
    <p:sldId id="300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iante 1" id="{B4B33C13-FBCC-F64D-A575-A19084B65DC2}">
          <p14:sldIdLst>
            <p14:sldId id="290"/>
            <p14:sldId id="291"/>
            <p14:sldId id="301"/>
            <p14:sldId id="302"/>
            <p14:sldId id="292"/>
            <p14:sldId id="298"/>
            <p14:sldId id="30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45200"/>
    <a:srgbClr val="941100"/>
    <a:srgbClr val="FF2600"/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76"/>
    <p:restoredTop sz="78634"/>
  </p:normalViewPr>
  <p:slideViewPr>
    <p:cSldViewPr snapToGrid="0">
      <p:cViewPr varScale="1">
        <p:scale>
          <a:sx n="87" d="100"/>
          <a:sy n="87" d="100"/>
        </p:scale>
        <p:origin x="19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2534E-6D87-3E4C-9ACB-B41A18D38963}" type="datetimeFigureOut">
              <a:rPr lang="de-DE" smtClean="0"/>
              <a:t>14.03.25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E121F-665C-4944-802D-F451FCB29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4740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EFDB0-707B-87DE-2DC9-F2201BC7F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6EE7EC2-CC75-3C63-6946-16FF7325F9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4CB98DA-77C5-F0ED-F1B9-832844C0CA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2C08FFA-DB70-C231-3FAE-9EF42E52F3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E121F-665C-4944-802D-F451FCB29D54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6818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B951A-1887-A860-9B49-7797FA466E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2AC5DDA-067E-787A-058F-1D03CC076E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6A63F3F-D092-43CB-3956-25C2CA7A9E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 Schüler*innen sollen zunächst alleine, dann mit ihren Sitznachbar*innen überlegen, was sie mit dem Nationalsozialismus verbinden und die Ergebnisse auf (digitalen) Karteikarten vermerken. Die Ergebnisse werden später gemeinsam in den historischen Überblick anhand des Zeitstrahls eingeordnet.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C517B70-74C9-BCE3-D999-008AAC303C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E121F-665C-4944-802D-F451FCB29D54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3021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Betonung, dass es eine Auswahl von Ereignissen ist, mal politischer, mal wirtschaftlicher, mal militärischer Art </a:t>
            </a:r>
            <a:r>
              <a:rPr lang="de-DE" sz="12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Rahmenbedingungen, die die Gesellschaft und die individuellen Einstellungen und  Handlungsspielräume prägen.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Spätestens ab 1933 wird der Exklusionsprozess deutlich, ab Beginn des Zweiten Weltkrieges und des Holocausts dann auch das Ausmaß des rassischen und antisemitischen Vernichtungswahns.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Frage: Wie konnte das passieren? (Wie) waren die Deutschen überzeugte Nationalsozialisten geworden?  Verweis auf Phase der Etablierung der Herrschaft und Weltanschauung und Inklusionsangebot der Volksgemeinschaft, die propagiert und inszeniert wurde und die Menschen auf den “Führer“ Adolf Hitler und Krieg einschworen – bspw. bei den Reichserntedankfesten.</a:t>
            </a:r>
            <a:endParaRPr lang="de-DE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E121F-665C-4944-802D-F451FCB29D54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8625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E60FA-6A76-FF8C-B285-3E310BD8BB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AD61171-2603-8174-7BCA-EF7ED1E9E4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1749644-5A25-DCAA-2973-FB05887498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Betonung, dass es eine Auswahl von Ereignissen ist, mal politischer, mal wirtschaftlicher, mal militärischer Art </a:t>
            </a:r>
            <a:r>
              <a:rPr lang="de-DE" sz="12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Rahmenbedingungen, die die Gesellschaft und die individuellen Einstellungen und  Handlungsspielräume prägen.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Spätestens ab 1933 wird der Exklusionsprozess deutlich, ab Beginn des Zweiten Weltkrieges und des Holocausts dann auch das Ausmaß des rassischen und antisemitischen Vernichtungswahns.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Frage: Wie konnte das passieren? (Wie) waren die Deutschen überzeugte Nationalsozialisten geworden?  Verweis auf Phase der Etablierung der Herrschaft und Weltanschauung und Inklusionsangebot der Volksgemeinschaft, die propagiert und inszeniert wurde und die Menschen auf den “Führer“ Adolf Hitler und Krieg einschworen – bspw. bei den Reichserntedankfesten.</a:t>
            </a:r>
            <a:endParaRPr lang="de-DE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4B8E5A3-E812-C81B-7C8B-4067786C73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E121F-665C-4944-802D-F451FCB29D54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80270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8E7013-7B5E-1E40-5AE0-7B9A9FB25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3ECDA5C-C450-4C63-9BB4-B6569D9161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5D88A85-AFCB-9BF5-F537-5CF1032421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Wochenschaubeitrag (hier leider ohne Ton) zum Reichserntedankfest.</a:t>
            </a:r>
          </a:p>
          <a:p>
            <a:endParaRPr lang="de-DE" dirty="0"/>
          </a:p>
          <a:p>
            <a:r>
              <a:rPr lang="de-DE" dirty="0"/>
              <a:t>Hier können die Schüler*innen das Gesamtsetting und seine mediale Aufbereitung sehen für den ersten Eindruck.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22EA23A-C83D-9868-7549-914B562DA9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1BDABD-3295-E04E-B5BB-690F90409AE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33198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61D0B-9C9A-42C4-EFDD-B302AF788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4F08DC2-BD1C-A08E-8B23-F9A0309C90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264135C-2FE2-415C-2675-5C883A43D8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7D85C2-668B-F176-2468-FCE074C938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1BDABD-3295-E04E-B5BB-690F90409AE1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2176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945FCD5B-06A5-299B-EC3A-B972AFC291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7" b="30027"/>
          <a:stretch/>
        </p:blipFill>
        <p:spPr>
          <a:xfrm>
            <a:off x="6096000" y="0"/>
            <a:ext cx="6096000" cy="2169994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02E3433E-C74B-F512-254B-57C5FFBE69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b="46782"/>
          <a:stretch/>
        </p:blipFill>
        <p:spPr>
          <a:xfrm>
            <a:off x="0" y="1"/>
            <a:ext cx="6096000" cy="2169994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29755A75-EC26-8F65-FF3C-AA012145E083}"/>
              </a:ext>
            </a:extLst>
          </p:cNvPr>
          <p:cNvSpPr txBox="1"/>
          <p:nvPr userDrawn="1"/>
        </p:nvSpPr>
        <p:spPr>
          <a:xfrm>
            <a:off x="1945672" y="1923773"/>
            <a:ext cx="7615452" cy="246221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dirty="0">
                <a:solidFill>
                  <a:schemeClr val="accent4"/>
                </a:solidFill>
              </a:rPr>
              <a:t>Aufgenommen 1937. Bayerische Staatsbibliothek München, Bildarchiv. ⎹   Aufgenommen 2021. Sammlung </a:t>
            </a:r>
            <a:r>
              <a:rPr lang="de-DE" sz="1000" dirty="0" err="1">
                <a:solidFill>
                  <a:schemeClr val="accent4"/>
                </a:solidFill>
              </a:rPr>
              <a:t>Gelderblom</a:t>
            </a:r>
            <a:r>
              <a:rPr lang="de-DE" sz="1000" dirty="0">
                <a:solidFill>
                  <a:schemeClr val="accent4"/>
                </a:solidFill>
              </a:rPr>
              <a:t>. 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7340A12-43EC-0688-DAB6-C2A0A14AA92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191686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Veranstaltung/Anlass⎹ Ort ⎹ Datum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62412740-5F65-94BB-F174-6645885D65CF}"/>
              </a:ext>
            </a:extLst>
          </p:cNvPr>
          <p:cNvSpPr/>
          <p:nvPr userDrawn="1"/>
        </p:nvSpPr>
        <p:spPr>
          <a:xfrm>
            <a:off x="10668000" y="5808372"/>
            <a:ext cx="1524000" cy="1049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412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DD745E-AA3A-2195-1374-E43814C3A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841697F-5243-D54F-6CAF-85CC7ACD8E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333DC72-C25C-9077-9A47-82A21649F7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B936F221-C40F-4497-2D69-91C7E8308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151CBED-D215-61A9-A17B-B892A33F87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995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0E07CC-765E-2781-E04A-AE138ECEE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32200EB-2636-B2E0-7AD0-0A6CAC9AB2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0B5392B-7B84-A0D8-9C89-DDA26F7A9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A9330A9-8339-F310-5C6D-A44881DB20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437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7026D2-C0D7-9B82-24B4-90A5E365F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6" y="365125"/>
            <a:ext cx="9602273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A53BD7-397B-F618-4DC0-65D2046B8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526" y="1825625"/>
            <a:ext cx="9602274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ABFED000-6F5A-E297-4F86-88FDFBB29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75E0144-A18C-82E2-5CF8-0C25A69B4A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D7C1A36-2173-535C-8B4A-E33F5A3DE023}"/>
              </a:ext>
            </a:extLst>
          </p:cNvPr>
          <p:cNvPicPr>
            <a:picLocks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34700" r="51742"/>
          <a:stretch/>
        </p:blipFill>
        <p:spPr>
          <a:xfrm>
            <a:off x="0" y="0"/>
            <a:ext cx="1389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656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7026D2-C0D7-9B82-24B4-90A5E365F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6" y="365125"/>
            <a:ext cx="9602273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A53BD7-397B-F618-4DC0-65D2046B8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526" y="1825625"/>
            <a:ext cx="9602274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ABFED000-6F5A-E297-4F86-88FDFBB29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75E0144-A18C-82E2-5CF8-0C25A69B4A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A071051-9D88-DDE5-4FAA-0610E0E1C96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35000" r="51301"/>
          <a:stretch/>
        </p:blipFill>
        <p:spPr>
          <a:xfrm>
            <a:off x="1" y="0"/>
            <a:ext cx="13917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761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D26FAF-ABD8-30B6-BD61-21E1C3D91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3D7D4F6-1B9E-75AF-686C-5D6E0E9BC8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6850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20EDA0-455A-9664-38AA-90E3DCAF4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483337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942661C-6755-8455-21DA-51E3C12A3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76400" y="1943837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8513777-99D9-9D6B-E3C0-931E69661F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10400" y="1943837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04267F07-496A-2FD8-5D49-8A1C20A33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514C271-26CA-DE15-DAE0-7C0F40FA29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553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3F088B-1B84-D0BF-47AE-BDA026625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7067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C8D444C-CD70-C742-F4DD-4C8F2DC52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67067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46B0CA5-DD55-D3B1-449D-C98CD6421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67067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10B0D33-5F10-215D-6A6B-3747306567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9479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D8FAE67-9A11-2EA9-7B45-7A267E385B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099479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" name="Fußzeilenplatzhalter 4">
            <a:extLst>
              <a:ext uri="{FF2B5EF4-FFF2-40B4-BE49-F238E27FC236}">
                <a16:creationId xmlns:a16="http://schemas.microsoft.com/office/drawing/2014/main" id="{C503EF4F-251C-3040-CC13-A0DB95A96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1B6A295-D52D-FDCA-FE23-D4A0F21BB4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45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60F2DA-BD72-E8D4-DAEA-289410827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6" y="365125"/>
            <a:ext cx="9602273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F4F4D8F5-1BCF-ADCA-F96A-4A84081B9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ADC15A1-9FC3-3648-8A34-F287BE247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12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6A524D-7105-C3CF-B21B-B51715A2C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FCC5B1F-5A5F-EC09-03E5-68852E9E3D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598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F2F714-EED4-16F0-B563-8C33016C1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470079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9861381-6D59-9A6B-FFF1-B5AE3228E7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9800" y="1000304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86E1CA5-77DD-CC7B-DC17-F91249C015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6400" y="2070279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6B84DF7A-EAC0-438F-5A3E-7EC679EE2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AECA2BC7-5C19-7DEA-6294-52BBF2CFBD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382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0958DF8-095A-3014-6BE7-E05CF78B1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100FA96-95CA-7309-038F-45993973A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FB1F92B-0AB6-3A90-A5F3-D9D0445FEB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>
                <a:solidFill>
                  <a:schemeClr val="accent3"/>
                </a:solidFill>
              </a:rPr>
              <a:t>Dokumentations- und Lernort </a:t>
            </a:r>
            <a:r>
              <a:rPr lang="de-DE" dirty="0" err="1">
                <a:solidFill>
                  <a:schemeClr val="accent3"/>
                </a:solidFill>
              </a:rPr>
              <a:t>Bückeberg</a:t>
            </a:r>
            <a:endParaRPr lang="de-DE" dirty="0">
              <a:solidFill>
                <a:schemeClr val="accent3"/>
              </a:solidFill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0897A999-6EB3-A290-7700-A9219BD6432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307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jp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CA5DD-A8E9-D564-AA34-3907A13B0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73AB6C-89B6-20B5-C044-E185518DE4E5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90788" y="2665925"/>
            <a:ext cx="10410423" cy="1236373"/>
          </a:xfrm>
        </p:spPr>
        <p:txBody>
          <a:bodyPr>
            <a:normAutofit/>
          </a:bodyPr>
          <a:lstStyle/>
          <a:p>
            <a:pPr indent="457200" algn="ctr"/>
            <a:br>
              <a:rPr lang="de-DE" sz="2700" dirty="0">
                <a:effectLst/>
                <a:latin typeface="Helvetica Neue" panose="02000503000000020004" pitchFamily="2" charset="0"/>
              </a:rPr>
            </a:br>
            <a:br>
              <a:rPr lang="de-DE" sz="2700" dirty="0">
                <a:effectLst/>
                <a:latin typeface="Helvetica Neue" panose="02000503000000020004" pitchFamily="2" charset="0"/>
              </a:rPr>
            </a:br>
            <a:r>
              <a:rPr lang="de-DE" sz="27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 Im Schnelldurchlauf:</a:t>
            </a:r>
            <a:endParaRPr lang="de-DE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4AD3823-621D-B02C-E637-E343113EDC7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24000" y="5191686"/>
            <a:ext cx="9144000" cy="165576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000" dirty="0">
                <a:solidFill>
                  <a:schemeClr val="accent4"/>
                </a:solidFill>
              </a:rPr>
              <a:t>Datum</a:t>
            </a:r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9C24392-114A-6066-5D34-85448245BACE}"/>
              </a:ext>
            </a:extLst>
          </p:cNvPr>
          <p:cNvSpPr txBox="1"/>
          <p:nvPr/>
        </p:nvSpPr>
        <p:spPr>
          <a:xfrm>
            <a:off x="890788" y="3902298"/>
            <a:ext cx="10410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Der Nationalsozialismus und das Reichserntedankfest</a:t>
            </a:r>
          </a:p>
        </p:txBody>
      </p:sp>
    </p:spTree>
    <p:extLst>
      <p:ext uri="{BB962C8B-B14F-4D97-AF65-F5344CB8AC3E}">
        <p14:creationId xmlns:p14="http://schemas.microsoft.com/office/powerpoint/2010/main" val="1827188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74CB39-5FED-E298-9873-332A2EDA9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86AB2-D041-FE41-7310-016DD1AF6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725236"/>
            <a:ext cx="10515600" cy="2852737"/>
          </a:xfrm>
        </p:spPr>
        <p:txBody>
          <a:bodyPr>
            <a:normAutofit/>
          </a:bodyPr>
          <a:lstStyle/>
          <a:p>
            <a:r>
              <a:rPr lang="de-DE" sz="40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Was verbindet ihr mit dem Begriff bzw. der Zeit des Nationalsozialismus</a:t>
            </a:r>
            <a:r>
              <a:rPr lang="de-DE" sz="4000" dirty="0">
                <a:latin typeface="Arial" panose="020B0604020202020204" pitchFamily="34" charset="0"/>
                <a:ea typeface="Aptos" panose="020B0004020202020204" pitchFamily="34" charset="0"/>
              </a:rPr>
              <a:t>?</a:t>
            </a:r>
            <a:endParaRPr lang="de-DE" sz="40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7B4940D-3F45-A927-E5B2-9A3872D7B45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71624" t="-459" r="14972" b="459"/>
          <a:stretch/>
        </p:blipFill>
        <p:spPr>
          <a:xfrm>
            <a:off x="0" y="1"/>
            <a:ext cx="1389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995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C4A65A2-8470-7BF4-EA5C-DD4945BF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»Der Nationalsozialismus « (1933–1945)</a:t>
            </a:r>
            <a:br>
              <a:rPr lang="de-DE" dirty="0"/>
            </a:br>
            <a:endParaRPr lang="de-DE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1AF618FC-8D4E-92B1-1D78-83C7EE61ACBA}"/>
              </a:ext>
            </a:extLst>
          </p:cNvPr>
          <p:cNvSpPr txBox="1"/>
          <p:nvPr/>
        </p:nvSpPr>
        <p:spPr>
          <a:xfrm>
            <a:off x="1327536" y="4239745"/>
            <a:ext cx="250607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accent1"/>
                </a:solidFill>
              </a:rPr>
              <a:t>Weimarer Republik </a:t>
            </a:r>
          </a:p>
          <a:p>
            <a:pPr algn="ctr"/>
            <a:r>
              <a:rPr lang="de-DE" sz="1200" b="1" dirty="0">
                <a:solidFill>
                  <a:schemeClr val="accent1"/>
                </a:solidFill>
              </a:rPr>
              <a:t>(1918–1933)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1D172E55-98A0-3CE9-A78F-E31E004A26B1}"/>
              </a:ext>
            </a:extLst>
          </p:cNvPr>
          <p:cNvSpPr txBox="1"/>
          <p:nvPr/>
        </p:nvSpPr>
        <p:spPr>
          <a:xfrm>
            <a:off x="2645384" y="2030651"/>
            <a:ext cx="2784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>
                <a:solidFill>
                  <a:schemeClr val="accent3"/>
                </a:solidFill>
              </a:rPr>
              <a:t>27./28.02.1933</a:t>
            </a:r>
          </a:p>
          <a:p>
            <a:pPr algn="r"/>
            <a:r>
              <a:rPr lang="de-DE" sz="1100" dirty="0">
                <a:solidFill>
                  <a:schemeClr val="accent3"/>
                </a:solidFill>
              </a:rPr>
              <a:t>Reichstagsbrand und „Verordnung zum Schutz von Volk und Staat“ </a:t>
            </a:r>
          </a:p>
          <a:p>
            <a:pPr algn="r"/>
            <a:r>
              <a:rPr lang="de-DE" sz="1100" dirty="0">
                <a:solidFill>
                  <a:schemeClr val="accent3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</a:t>
            </a:r>
            <a:r>
              <a:rPr lang="de-DE" sz="1100" dirty="0">
                <a:solidFill>
                  <a:schemeClr val="accent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de-DE" sz="1100" dirty="0">
                <a:solidFill>
                  <a:schemeClr val="accent3"/>
                </a:solidFill>
              </a:rPr>
              <a:t>Aussetzung der Grundrechte, Verfolgung politischer Gegner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4B639D2D-0844-9082-5577-F51CBF8EF39B}"/>
              </a:ext>
            </a:extLst>
          </p:cNvPr>
          <p:cNvSpPr txBox="1"/>
          <p:nvPr/>
        </p:nvSpPr>
        <p:spPr>
          <a:xfrm>
            <a:off x="3387692" y="1332802"/>
            <a:ext cx="20425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>
                <a:solidFill>
                  <a:schemeClr val="accent3"/>
                </a:solidFill>
              </a:rPr>
              <a:t>30.01.1933</a:t>
            </a:r>
          </a:p>
          <a:p>
            <a:pPr algn="r"/>
            <a:r>
              <a:rPr lang="de-DE" sz="1100" dirty="0">
                <a:solidFill>
                  <a:schemeClr val="accent3"/>
                </a:solidFill>
              </a:rPr>
              <a:t>Ernennung Adolf Hitlers zum Reichskanzler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63ACFD99-78E7-AF69-754A-7C2CE27A9E94}"/>
              </a:ext>
            </a:extLst>
          </p:cNvPr>
          <p:cNvGrpSpPr/>
          <p:nvPr/>
        </p:nvGrpSpPr>
        <p:grpSpPr>
          <a:xfrm>
            <a:off x="1499939" y="3862669"/>
            <a:ext cx="9970307" cy="959387"/>
            <a:chOff x="2221693" y="3776373"/>
            <a:chExt cx="9970307" cy="959387"/>
          </a:xfrm>
        </p:grpSpPr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C289E4ED-4E13-2AA3-4B9B-DFA3839D23B7}"/>
                </a:ext>
              </a:extLst>
            </p:cNvPr>
            <p:cNvCxnSpPr>
              <a:cxnSpLocks/>
            </p:cNvCxnSpPr>
            <p:nvPr/>
          </p:nvCxnSpPr>
          <p:spPr>
            <a:xfrm>
              <a:off x="2221693" y="4117567"/>
              <a:ext cx="9970307" cy="0"/>
            </a:xfrm>
            <a:prstGeom prst="straightConnector1">
              <a:avLst/>
            </a:prstGeom>
            <a:ln w="57150">
              <a:solidFill>
                <a:schemeClr val="accent6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10">
              <a:extLst>
                <a:ext uri="{FF2B5EF4-FFF2-40B4-BE49-F238E27FC236}">
                  <a16:creationId xmlns:a16="http://schemas.microsoft.com/office/drawing/2014/main" id="{F417461C-F643-9424-7701-DE5269D5FCCE}"/>
                </a:ext>
              </a:extLst>
            </p:cNvPr>
            <p:cNvCxnSpPr/>
            <p:nvPr/>
          </p:nvCxnSpPr>
          <p:spPr>
            <a:xfrm>
              <a:off x="4685925" y="3776373"/>
              <a:ext cx="0" cy="682388"/>
            </a:xfrm>
            <a:prstGeom prst="line">
              <a:avLst/>
            </a:prstGeom>
            <a:ln w="57150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11">
              <a:extLst>
                <a:ext uri="{FF2B5EF4-FFF2-40B4-BE49-F238E27FC236}">
                  <a16:creationId xmlns:a16="http://schemas.microsoft.com/office/drawing/2014/main" id="{D020BB16-49F6-F4DA-D1EE-F99F6AF64285}"/>
                </a:ext>
              </a:extLst>
            </p:cNvPr>
            <p:cNvCxnSpPr/>
            <p:nvPr/>
          </p:nvCxnSpPr>
          <p:spPr>
            <a:xfrm>
              <a:off x="6832440" y="3776373"/>
              <a:ext cx="0" cy="682388"/>
            </a:xfrm>
            <a:prstGeom prst="line">
              <a:avLst/>
            </a:prstGeom>
            <a:ln w="57150"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2">
              <a:extLst>
                <a:ext uri="{FF2B5EF4-FFF2-40B4-BE49-F238E27FC236}">
                  <a16:creationId xmlns:a16="http://schemas.microsoft.com/office/drawing/2014/main" id="{0DF680BA-3A8A-8E9D-5A4B-058862915147}"/>
                </a:ext>
              </a:extLst>
            </p:cNvPr>
            <p:cNvCxnSpPr/>
            <p:nvPr/>
          </p:nvCxnSpPr>
          <p:spPr>
            <a:xfrm>
              <a:off x="8986704" y="3776373"/>
              <a:ext cx="0" cy="682388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14">
              <a:extLst>
                <a:ext uri="{FF2B5EF4-FFF2-40B4-BE49-F238E27FC236}">
                  <a16:creationId xmlns:a16="http://schemas.microsoft.com/office/drawing/2014/main" id="{A86C4AB9-78C9-7FEC-9702-360BC9177E1E}"/>
                </a:ext>
              </a:extLst>
            </p:cNvPr>
            <p:cNvCxnSpPr/>
            <p:nvPr/>
          </p:nvCxnSpPr>
          <p:spPr>
            <a:xfrm>
              <a:off x="11148718" y="3776373"/>
              <a:ext cx="0" cy="682388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>
              <a:extLst>
                <a:ext uri="{FF2B5EF4-FFF2-40B4-BE49-F238E27FC236}">
                  <a16:creationId xmlns:a16="http://schemas.microsoft.com/office/drawing/2014/main" id="{24737164-D1FC-98F5-BFC2-7E45216BBFDE}"/>
                </a:ext>
              </a:extLst>
            </p:cNvPr>
            <p:cNvCxnSpPr/>
            <p:nvPr/>
          </p:nvCxnSpPr>
          <p:spPr>
            <a:xfrm>
              <a:off x="2500663" y="3776373"/>
              <a:ext cx="0" cy="682388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459FA806-902E-3532-D195-62929EDEBD93}"/>
                </a:ext>
              </a:extLst>
            </p:cNvPr>
            <p:cNvSpPr txBox="1"/>
            <p:nvPr/>
          </p:nvSpPr>
          <p:spPr>
            <a:xfrm>
              <a:off x="2221693" y="4458761"/>
              <a:ext cx="55794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1200" b="1" dirty="0">
                  <a:solidFill>
                    <a:schemeClr val="accent1"/>
                  </a:solidFill>
                </a:rPr>
                <a:t>1925</a:t>
              </a: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EE818CE3-B8A0-119F-37D9-F5DA140A8AC5}"/>
                </a:ext>
              </a:extLst>
            </p:cNvPr>
            <p:cNvSpPr txBox="1"/>
            <p:nvPr/>
          </p:nvSpPr>
          <p:spPr>
            <a:xfrm>
              <a:off x="4406955" y="4458760"/>
              <a:ext cx="557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b="1" dirty="0">
                  <a:solidFill>
                    <a:schemeClr val="accent3"/>
                  </a:solidFill>
                </a:rPr>
                <a:t>1930</a:t>
              </a:r>
            </a:p>
          </p:txBody>
        </p: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2EC678C1-6A09-E323-033F-3AA8626A8317}"/>
                </a:ext>
              </a:extLst>
            </p:cNvPr>
            <p:cNvSpPr txBox="1"/>
            <p:nvPr/>
          </p:nvSpPr>
          <p:spPr>
            <a:xfrm>
              <a:off x="6592217" y="4458760"/>
              <a:ext cx="557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b="1" dirty="0"/>
                <a:t>1935</a:t>
              </a:r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17BDB645-57B4-CB8B-A47B-425135378337}"/>
                </a:ext>
              </a:extLst>
            </p:cNvPr>
            <p:cNvSpPr txBox="1"/>
            <p:nvPr/>
          </p:nvSpPr>
          <p:spPr>
            <a:xfrm>
              <a:off x="8744170" y="4458759"/>
              <a:ext cx="557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b="1" dirty="0">
                  <a:solidFill>
                    <a:srgbClr val="C00000"/>
                  </a:solidFill>
                </a:rPr>
                <a:t>1940</a:t>
              </a: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6D657D5A-32EC-3D78-071A-B21CE5943DDE}"/>
                </a:ext>
              </a:extLst>
            </p:cNvPr>
            <p:cNvSpPr txBox="1"/>
            <p:nvPr/>
          </p:nvSpPr>
          <p:spPr>
            <a:xfrm>
              <a:off x="10869748" y="4458758"/>
              <a:ext cx="557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b="1" dirty="0">
                  <a:solidFill>
                    <a:srgbClr val="C00000"/>
                  </a:solidFill>
                </a:rPr>
                <a:t>1945</a:t>
              </a:r>
            </a:p>
          </p:txBody>
        </p:sp>
      </p:grpSp>
      <p:sp>
        <p:nvSpPr>
          <p:cNvPr id="38" name="Textfeld 37">
            <a:extLst>
              <a:ext uri="{FF2B5EF4-FFF2-40B4-BE49-F238E27FC236}">
                <a16:creationId xmlns:a16="http://schemas.microsoft.com/office/drawing/2014/main" id="{C45F2A1F-10D8-F471-1651-84C9343C6F2A}"/>
              </a:ext>
            </a:extLst>
          </p:cNvPr>
          <p:cNvSpPr txBox="1"/>
          <p:nvPr/>
        </p:nvSpPr>
        <p:spPr>
          <a:xfrm>
            <a:off x="3286042" y="3028792"/>
            <a:ext cx="210969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>
                <a:solidFill>
                  <a:schemeClr val="accent3"/>
                </a:solidFill>
              </a:rPr>
              <a:t>24.03.1933</a:t>
            </a:r>
          </a:p>
          <a:p>
            <a:pPr algn="r"/>
            <a:r>
              <a:rPr lang="de-DE" sz="1100" dirty="0">
                <a:solidFill>
                  <a:schemeClr val="accent3"/>
                </a:solidFill>
              </a:rPr>
              <a:t>Ermächtigungsgesetz</a:t>
            </a:r>
          </a:p>
          <a:p>
            <a:pPr algn="r"/>
            <a:r>
              <a:rPr lang="de-DE" sz="1100" dirty="0">
                <a:solidFill>
                  <a:schemeClr val="accent3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Parlament nicht mehr Kontrollorgan der Regierung</a:t>
            </a:r>
            <a:endParaRPr lang="de-DE" sz="1100" dirty="0">
              <a:solidFill>
                <a:schemeClr val="accent3"/>
              </a:solidFill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4B5B3D1F-A24A-FDC8-9B9D-C08B33006A06}"/>
              </a:ext>
            </a:extLst>
          </p:cNvPr>
          <p:cNvSpPr txBox="1"/>
          <p:nvPr/>
        </p:nvSpPr>
        <p:spPr>
          <a:xfrm>
            <a:off x="3286041" y="5717307"/>
            <a:ext cx="210969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/>
              <a:t>2.05.1933</a:t>
            </a:r>
          </a:p>
          <a:p>
            <a:pPr algn="r"/>
            <a:r>
              <a:rPr lang="de-DE" sz="1100" dirty="0"/>
              <a:t>Zerschlagung der Gewerkschaften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7A68A6E2-8E4A-A55E-31A3-BC3E33A58CDE}"/>
              </a:ext>
            </a:extLst>
          </p:cNvPr>
          <p:cNvSpPr txBox="1"/>
          <p:nvPr/>
        </p:nvSpPr>
        <p:spPr>
          <a:xfrm>
            <a:off x="5430248" y="1332565"/>
            <a:ext cx="21096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2.08.1934</a:t>
            </a:r>
          </a:p>
          <a:p>
            <a:r>
              <a:rPr lang="de-DE" sz="11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Hitler wird Reichspräsident</a:t>
            </a:r>
          </a:p>
          <a:p>
            <a:r>
              <a:rPr lang="de-DE" sz="11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Deutsches Reich ab sofort ein t</a:t>
            </a:r>
            <a:r>
              <a:rPr lang="de-DE" sz="1100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otalitärer Staat unter Führung Adolf Hitlers</a:t>
            </a:r>
            <a:endParaRPr lang="de-DE" sz="1100" dirty="0"/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89E270C9-04F8-6832-47AC-C45063594260}"/>
              </a:ext>
            </a:extLst>
          </p:cNvPr>
          <p:cNvSpPr txBox="1"/>
          <p:nvPr/>
        </p:nvSpPr>
        <p:spPr>
          <a:xfrm>
            <a:off x="7265055" y="1332565"/>
            <a:ext cx="15965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/>
              <a:t>7.03.1936</a:t>
            </a:r>
          </a:p>
          <a:p>
            <a:pPr algn="r"/>
            <a:r>
              <a:rPr lang="de-DE" sz="1100" dirty="0"/>
              <a:t>Einmarsch ins entmilitarisierte Rheinland </a:t>
            </a:r>
            <a:r>
              <a:rPr lang="de-DE" sz="11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</a:t>
            </a:r>
            <a:r>
              <a:rPr lang="de-DE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de-DE" sz="1100" dirty="0"/>
              <a:t>Verstoß Versailler Vertrag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95CCC150-65B9-6F02-DE06-91582544713B}"/>
              </a:ext>
            </a:extLst>
          </p:cNvPr>
          <p:cNvSpPr txBox="1"/>
          <p:nvPr/>
        </p:nvSpPr>
        <p:spPr>
          <a:xfrm>
            <a:off x="5435708" y="2317213"/>
            <a:ext cx="21096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16.09.1935</a:t>
            </a:r>
          </a:p>
          <a:p>
            <a:r>
              <a:rPr lang="de-DE" sz="11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„Nürnberger Rassegesetze“</a:t>
            </a:r>
          </a:p>
          <a:p>
            <a:r>
              <a:rPr lang="de-DE" sz="11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Entrechtung, Enteignung und Ausgrenzung von Juden und Sinti und Roma</a:t>
            </a:r>
            <a:endParaRPr lang="de-DE" sz="1100" dirty="0"/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FA2002AE-B952-5799-2506-2F495859E878}"/>
              </a:ext>
            </a:extLst>
          </p:cNvPr>
          <p:cNvSpPr txBox="1"/>
          <p:nvPr/>
        </p:nvSpPr>
        <p:spPr>
          <a:xfrm>
            <a:off x="7264209" y="2261528"/>
            <a:ext cx="159652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/>
              <a:t>12.03.1938</a:t>
            </a:r>
          </a:p>
          <a:p>
            <a:pPr algn="r"/>
            <a:r>
              <a:rPr lang="de-DE" sz="1100" dirty="0"/>
              <a:t>Anschluss Österreichs ans Deutsche Reich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29A3F101-E5C5-C81D-2316-256056726C2E}"/>
              </a:ext>
            </a:extLst>
          </p:cNvPr>
          <p:cNvSpPr txBox="1"/>
          <p:nvPr/>
        </p:nvSpPr>
        <p:spPr>
          <a:xfrm>
            <a:off x="6986251" y="4822053"/>
            <a:ext cx="181734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/>
              <a:t>29.09.1938</a:t>
            </a:r>
          </a:p>
          <a:p>
            <a:pPr algn="r"/>
            <a:r>
              <a:rPr lang="de-DE" sz="1100" dirty="0"/>
              <a:t>Annexion des Sudetenlandes (Teil des heutigen Tschechiens)</a:t>
            </a: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69CECF9B-DF2E-B452-115C-6E07087FFA5C}"/>
              </a:ext>
            </a:extLst>
          </p:cNvPr>
          <p:cNvSpPr txBox="1"/>
          <p:nvPr/>
        </p:nvSpPr>
        <p:spPr>
          <a:xfrm>
            <a:off x="3303632" y="4829519"/>
            <a:ext cx="21096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/>
              <a:t>7.04.1933</a:t>
            </a:r>
          </a:p>
          <a:p>
            <a:pPr algn="r"/>
            <a:r>
              <a:rPr lang="de-DE" sz="1100" dirty="0"/>
              <a:t>„Gesetz zur Wiederherstellung des Berufsbeamtentums“</a:t>
            </a:r>
          </a:p>
          <a:p>
            <a:pPr algn="r"/>
            <a:r>
              <a:rPr lang="de-DE" sz="11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Entlassung jüdischer Beamter aus Staatsdienst</a:t>
            </a:r>
            <a:endParaRPr lang="de-DE" sz="1100" dirty="0"/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C67C1501-B2B6-8AE2-F01C-3A4262DD0731}"/>
              </a:ext>
            </a:extLst>
          </p:cNvPr>
          <p:cNvSpPr txBox="1"/>
          <p:nvPr/>
        </p:nvSpPr>
        <p:spPr>
          <a:xfrm>
            <a:off x="6624056" y="5637781"/>
            <a:ext cx="210341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/>
              <a:t>9.11.1938</a:t>
            </a:r>
          </a:p>
          <a:p>
            <a:pPr algn="r"/>
            <a:r>
              <a:rPr lang="de-DE" sz="1100" dirty="0"/>
              <a:t>Reichspogromnacht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CD40EEAF-EB36-339F-15D9-66686EF517F0}"/>
              </a:ext>
            </a:extLst>
          </p:cNvPr>
          <p:cNvSpPr txBox="1"/>
          <p:nvPr/>
        </p:nvSpPr>
        <p:spPr>
          <a:xfrm>
            <a:off x="8925907" y="1334216"/>
            <a:ext cx="2103414" cy="61555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200" b="1" dirty="0"/>
              <a:t>23.8.1939</a:t>
            </a:r>
          </a:p>
          <a:p>
            <a:r>
              <a:rPr lang="de-DE" sz="1100" dirty="0"/>
              <a:t>„Hitler-Stalin-Pakt“</a:t>
            </a:r>
          </a:p>
          <a:p>
            <a:r>
              <a:rPr lang="de-DE" sz="11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Nichtangriffspakt</a:t>
            </a:r>
            <a:r>
              <a:rPr lang="de-DE" sz="1100" dirty="0"/>
              <a:t> 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82749F26-C7DF-6611-7C13-AE40808F830D}"/>
              </a:ext>
            </a:extLst>
          </p:cNvPr>
          <p:cNvSpPr txBox="1"/>
          <p:nvPr/>
        </p:nvSpPr>
        <p:spPr>
          <a:xfrm>
            <a:off x="8925907" y="2032905"/>
            <a:ext cx="2103414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rgbClr val="C00000"/>
                </a:solidFill>
              </a:rPr>
              <a:t>1.9.1939</a:t>
            </a:r>
          </a:p>
          <a:p>
            <a:r>
              <a:rPr lang="de-DE" sz="1100" dirty="0">
                <a:solidFill>
                  <a:srgbClr val="C00000"/>
                </a:solidFill>
              </a:rPr>
              <a:t>Einmarsch in Polen </a:t>
            </a:r>
          </a:p>
          <a:p>
            <a:r>
              <a:rPr lang="de-DE" sz="1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</a:t>
            </a:r>
            <a:r>
              <a:rPr lang="de-DE" sz="110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100" dirty="0">
                <a:solidFill>
                  <a:srgbClr val="C00000"/>
                </a:solidFill>
              </a:rPr>
              <a:t>Beginn des Zweiten Weltkriegs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A909BDDB-DFAF-9A32-B38A-AB0D11A2EB31}"/>
              </a:ext>
            </a:extLst>
          </p:cNvPr>
          <p:cNvSpPr txBox="1"/>
          <p:nvPr/>
        </p:nvSpPr>
        <p:spPr>
          <a:xfrm>
            <a:off x="9832322" y="1332565"/>
            <a:ext cx="2042556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>
                <a:solidFill>
                  <a:srgbClr val="C00000"/>
                </a:solidFill>
              </a:rPr>
              <a:t>27.01.1945</a:t>
            </a:r>
          </a:p>
          <a:p>
            <a:pPr algn="r"/>
            <a:r>
              <a:rPr lang="de-DE" sz="1200" dirty="0">
                <a:solidFill>
                  <a:srgbClr val="C00000"/>
                </a:solidFill>
              </a:rPr>
              <a:t>Befreiung des Konzentrations- und Vernichtungslagers Auschwitz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05547F09-64A6-32AF-BC62-F05E29D21B60}"/>
              </a:ext>
            </a:extLst>
          </p:cNvPr>
          <p:cNvSpPr txBox="1"/>
          <p:nvPr/>
        </p:nvSpPr>
        <p:spPr>
          <a:xfrm>
            <a:off x="10278349" y="2427020"/>
            <a:ext cx="1596529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>
                <a:solidFill>
                  <a:srgbClr val="C00000"/>
                </a:solidFill>
              </a:rPr>
              <a:t>8.05.1945</a:t>
            </a:r>
          </a:p>
          <a:p>
            <a:pPr algn="r"/>
            <a:r>
              <a:rPr lang="de-DE" sz="1200" dirty="0">
                <a:solidFill>
                  <a:srgbClr val="C00000"/>
                </a:solidFill>
              </a:rPr>
              <a:t>Bedingungslose Kapitulation der Wehrmacht </a:t>
            </a:r>
            <a:r>
              <a:rPr lang="de-DE" sz="12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Ende </a:t>
            </a:r>
            <a:r>
              <a:rPr lang="de-DE" sz="1200" dirty="0">
                <a:solidFill>
                  <a:srgbClr val="C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des Zweiten Weltkriegs</a:t>
            </a:r>
            <a:endParaRPr lang="de-DE" sz="1200" dirty="0">
              <a:solidFill>
                <a:srgbClr val="C00000"/>
              </a:solidFill>
            </a:endParaRP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8A3737AF-AAC7-DC86-D5EC-22FB63DA061A}"/>
              </a:ext>
            </a:extLst>
          </p:cNvPr>
          <p:cNvSpPr txBox="1"/>
          <p:nvPr/>
        </p:nvSpPr>
        <p:spPr>
          <a:xfrm>
            <a:off x="7043394" y="2897856"/>
            <a:ext cx="1817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/>
              <a:t>13–18.06.1938</a:t>
            </a:r>
          </a:p>
          <a:p>
            <a:pPr algn="r"/>
            <a:r>
              <a:rPr lang="de-DE" sz="1100" dirty="0"/>
              <a:t>Aktion „Arbeitsscheu Reich“</a:t>
            </a:r>
            <a:r>
              <a:rPr lang="de-DE" sz="11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Verhaftung und Verschleppung von „Asozialen“</a:t>
            </a:r>
            <a:r>
              <a:rPr lang="de-DE" sz="1100" dirty="0"/>
              <a:t> 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4BCBD9CC-F14A-C073-42CE-4C5FBF8AC2DF}"/>
              </a:ext>
            </a:extLst>
          </p:cNvPr>
          <p:cNvSpPr txBox="1"/>
          <p:nvPr/>
        </p:nvSpPr>
        <p:spPr>
          <a:xfrm>
            <a:off x="8926221" y="2901539"/>
            <a:ext cx="1817344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rgbClr val="C00000"/>
                </a:solidFill>
              </a:rPr>
              <a:t>Oktober 1939</a:t>
            </a:r>
          </a:p>
          <a:p>
            <a:r>
              <a:rPr lang="de-DE" sz="1100" dirty="0">
                <a:solidFill>
                  <a:srgbClr val="C00000"/>
                </a:solidFill>
              </a:rPr>
              <a:t>Beginn „Aktion T4“</a:t>
            </a:r>
          </a:p>
          <a:p>
            <a:r>
              <a:rPr lang="de-DE" sz="1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massenhafte Tötung von u.a. psychisch </a:t>
            </a:r>
            <a:r>
              <a:rPr lang="de-DE" sz="1100" dirty="0">
                <a:solidFill>
                  <a:srgbClr val="C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Kranken und Menschen mit Behinderung</a:t>
            </a:r>
            <a:endParaRPr lang="de-DE" sz="1100" dirty="0">
              <a:solidFill>
                <a:srgbClr val="C00000"/>
              </a:solidFill>
            </a:endParaRP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2D3D0198-5027-9FE1-FBE8-2987CCA91FCD}"/>
              </a:ext>
            </a:extLst>
          </p:cNvPr>
          <p:cNvSpPr txBox="1"/>
          <p:nvPr/>
        </p:nvSpPr>
        <p:spPr>
          <a:xfrm>
            <a:off x="8922033" y="4855466"/>
            <a:ext cx="1278852" cy="61555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rgbClr val="C00000"/>
                </a:solidFill>
              </a:rPr>
              <a:t>22.6.1940</a:t>
            </a:r>
          </a:p>
          <a:p>
            <a:r>
              <a:rPr lang="de-DE" sz="1100" dirty="0">
                <a:solidFill>
                  <a:srgbClr val="C00000"/>
                </a:solidFill>
              </a:rPr>
              <a:t>Einmarsch in die Sowjetunion</a:t>
            </a: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F92CEFF4-6039-BC82-7B8E-4D9FF36DBF67}"/>
              </a:ext>
            </a:extLst>
          </p:cNvPr>
          <p:cNvSpPr txBox="1"/>
          <p:nvPr/>
        </p:nvSpPr>
        <p:spPr>
          <a:xfrm>
            <a:off x="8895379" y="5517776"/>
            <a:ext cx="1613019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rgbClr val="C00000"/>
                </a:solidFill>
              </a:rPr>
              <a:t>20.01.1942</a:t>
            </a:r>
          </a:p>
          <a:p>
            <a:r>
              <a:rPr lang="de-DE" sz="1100" dirty="0">
                <a:solidFill>
                  <a:srgbClr val="C00000"/>
                </a:solidFill>
              </a:rPr>
              <a:t>Wannseekonferenz</a:t>
            </a:r>
          </a:p>
          <a:p>
            <a:r>
              <a:rPr lang="de-DE" sz="1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</a:t>
            </a:r>
            <a:r>
              <a:rPr lang="de-DE" sz="110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100" dirty="0">
                <a:solidFill>
                  <a:srgbClr val="C00000"/>
                </a:solidFill>
              </a:rPr>
              <a:t>Beschluss zur „Endlösung der Judenfrage“ (6 Millionen fielen dem Holocaust zum Opfer)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2E2168E3-5A60-E644-C6D1-0F72D604E4AC}"/>
              </a:ext>
            </a:extLst>
          </p:cNvPr>
          <p:cNvSpPr txBox="1"/>
          <p:nvPr/>
        </p:nvSpPr>
        <p:spPr>
          <a:xfrm>
            <a:off x="1430857" y="1299583"/>
            <a:ext cx="18272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chemeClr val="accent1"/>
                </a:solidFill>
              </a:rPr>
              <a:t>10.01.1920</a:t>
            </a:r>
          </a:p>
          <a:p>
            <a:r>
              <a:rPr lang="de-DE" sz="1100" dirty="0">
                <a:solidFill>
                  <a:schemeClr val="accent1"/>
                </a:solidFill>
              </a:rPr>
              <a:t>Versailler Friedensvertrag tritt in Kraft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2A2EE402-958A-D634-FF89-58C8F14A7D19}"/>
              </a:ext>
            </a:extLst>
          </p:cNvPr>
          <p:cNvSpPr txBox="1"/>
          <p:nvPr/>
        </p:nvSpPr>
        <p:spPr>
          <a:xfrm>
            <a:off x="1430856" y="1859885"/>
            <a:ext cx="18272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chemeClr val="accent1"/>
                </a:solidFill>
              </a:rPr>
              <a:t>November 1923</a:t>
            </a:r>
          </a:p>
          <a:p>
            <a:r>
              <a:rPr lang="de-DE" sz="1100" dirty="0">
                <a:solidFill>
                  <a:schemeClr val="accent1"/>
                </a:solidFill>
              </a:rPr>
              <a:t>Hyperinflation </a:t>
            </a:r>
            <a:r>
              <a:rPr lang="de-DE" sz="11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 Wirtschaftskrise</a:t>
            </a:r>
            <a:endParaRPr lang="de-DE" sz="1100" dirty="0">
              <a:solidFill>
                <a:schemeClr val="accent1"/>
              </a:solidFill>
            </a:endParaRP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F4BFC655-DE0F-4D13-9707-60AB69639F82}"/>
              </a:ext>
            </a:extLst>
          </p:cNvPr>
          <p:cNvSpPr txBox="1"/>
          <p:nvPr/>
        </p:nvSpPr>
        <p:spPr>
          <a:xfrm>
            <a:off x="1476385" y="2456348"/>
            <a:ext cx="1827247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chemeClr val="accent1"/>
                </a:solidFill>
              </a:rPr>
              <a:t>November 1923</a:t>
            </a:r>
          </a:p>
          <a:p>
            <a:r>
              <a:rPr lang="de-DE" sz="1100" dirty="0">
                <a:solidFill>
                  <a:schemeClr val="accent1"/>
                </a:solidFill>
              </a:rPr>
              <a:t>Verbot der NSDAP nach Putschversuch unter Hitler</a:t>
            </a:r>
          </a:p>
          <a:p>
            <a:r>
              <a:rPr lang="de-DE" sz="11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</a:t>
            </a:r>
            <a:r>
              <a:rPr lang="de-DE" sz="12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26.02.</a:t>
            </a:r>
            <a:r>
              <a:rPr lang="de-DE" sz="1200" b="1" dirty="0">
                <a:solidFill>
                  <a:schemeClr val="accent1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1925</a:t>
            </a:r>
          </a:p>
          <a:p>
            <a:r>
              <a:rPr lang="de-DE" sz="1100" dirty="0">
                <a:solidFill>
                  <a:schemeClr val="accent1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Neugründung der NSDAP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47D2971A-5649-B9DD-AA20-008FB61B2AF2}"/>
              </a:ext>
            </a:extLst>
          </p:cNvPr>
          <p:cNvSpPr txBox="1"/>
          <p:nvPr/>
        </p:nvSpPr>
        <p:spPr>
          <a:xfrm>
            <a:off x="1483543" y="4849279"/>
            <a:ext cx="210969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chemeClr val="accent1"/>
                </a:solidFill>
              </a:rPr>
              <a:t>Januar 1929 </a:t>
            </a:r>
          </a:p>
          <a:p>
            <a:r>
              <a:rPr lang="de-DE" sz="1200" b="1" dirty="0">
                <a:solidFill>
                  <a:schemeClr val="accent1"/>
                </a:solidFill>
              </a:rPr>
              <a:t>– Januar 1932</a:t>
            </a:r>
          </a:p>
          <a:p>
            <a:r>
              <a:rPr lang="de-DE" sz="1100" dirty="0">
                <a:solidFill>
                  <a:schemeClr val="accent1"/>
                </a:solidFill>
              </a:rPr>
              <a:t>Zahl der Arbeitslosen steigt von 3 auf 6 Millionen</a:t>
            </a:r>
            <a:endParaRPr lang="de-DE" sz="1100" dirty="0">
              <a:solidFill>
                <a:schemeClr val="accent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  <a:sym typeface="Symbol" pitchFamily="2" charset="2"/>
            </a:endParaRPr>
          </a:p>
        </p:txBody>
      </p:sp>
      <p:cxnSp>
        <p:nvCxnSpPr>
          <p:cNvPr id="68" name="Gerade Verbindung 67">
            <a:extLst>
              <a:ext uri="{FF2B5EF4-FFF2-40B4-BE49-F238E27FC236}">
                <a16:creationId xmlns:a16="http://schemas.microsoft.com/office/drawing/2014/main" id="{67B6CAB6-9C27-A123-AE35-119B0066325A}"/>
              </a:ext>
            </a:extLst>
          </p:cNvPr>
          <p:cNvCxnSpPr>
            <a:cxnSpLocks/>
          </p:cNvCxnSpPr>
          <p:nvPr/>
        </p:nvCxnSpPr>
        <p:spPr>
          <a:xfrm>
            <a:off x="1499939" y="4203863"/>
            <a:ext cx="2464232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Gerade Verbindung 69">
            <a:extLst>
              <a:ext uri="{FF2B5EF4-FFF2-40B4-BE49-F238E27FC236}">
                <a16:creationId xmlns:a16="http://schemas.microsoft.com/office/drawing/2014/main" id="{BAC61C8B-74D4-6DE3-4156-BB3AE8A4CEE0}"/>
              </a:ext>
            </a:extLst>
          </p:cNvPr>
          <p:cNvCxnSpPr>
            <a:cxnSpLocks/>
          </p:cNvCxnSpPr>
          <p:nvPr/>
        </p:nvCxnSpPr>
        <p:spPr>
          <a:xfrm>
            <a:off x="3911482" y="4203863"/>
            <a:ext cx="1484251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feld 74">
            <a:extLst>
              <a:ext uri="{FF2B5EF4-FFF2-40B4-BE49-F238E27FC236}">
                <a16:creationId xmlns:a16="http://schemas.microsoft.com/office/drawing/2014/main" id="{0F9528F4-F36A-7BF7-7831-A6B7D1B63F4D}"/>
              </a:ext>
            </a:extLst>
          </p:cNvPr>
          <p:cNvSpPr txBox="1"/>
          <p:nvPr/>
        </p:nvSpPr>
        <p:spPr>
          <a:xfrm>
            <a:off x="1499939" y="5675301"/>
            <a:ext cx="210341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chemeClr val="accent3"/>
                </a:solidFill>
              </a:rPr>
              <a:t>23.01.1930</a:t>
            </a:r>
          </a:p>
          <a:p>
            <a:r>
              <a:rPr lang="de-DE" sz="1100" dirty="0">
                <a:solidFill>
                  <a:schemeClr val="accent3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Erste Landesregierung NSDAP-Beteiligung (Thüringen) </a:t>
            </a:r>
          </a:p>
        </p:txBody>
      </p:sp>
      <p:cxnSp>
        <p:nvCxnSpPr>
          <p:cNvPr id="80" name="Gerade Verbindung mit Pfeil 79">
            <a:extLst>
              <a:ext uri="{FF2B5EF4-FFF2-40B4-BE49-F238E27FC236}">
                <a16:creationId xmlns:a16="http://schemas.microsoft.com/office/drawing/2014/main" id="{1FEE4A1F-A705-30AE-BC81-19002B62623E}"/>
              </a:ext>
            </a:extLst>
          </p:cNvPr>
          <p:cNvCxnSpPr>
            <a:cxnSpLocks/>
          </p:cNvCxnSpPr>
          <p:nvPr/>
        </p:nvCxnSpPr>
        <p:spPr>
          <a:xfrm>
            <a:off x="8022416" y="4203863"/>
            <a:ext cx="3447830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Textfeld 87">
            <a:extLst>
              <a:ext uri="{FF2B5EF4-FFF2-40B4-BE49-F238E27FC236}">
                <a16:creationId xmlns:a16="http://schemas.microsoft.com/office/drawing/2014/main" id="{E8CA119B-A901-5F0D-73F0-CF0D9C0F5BD3}"/>
              </a:ext>
            </a:extLst>
          </p:cNvPr>
          <p:cNvSpPr txBox="1"/>
          <p:nvPr/>
        </p:nvSpPr>
        <p:spPr>
          <a:xfrm>
            <a:off x="5531810" y="4221887"/>
            <a:ext cx="319566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accent6"/>
                </a:solidFill>
              </a:rPr>
              <a:t>Etablierung NS-Herrschaft</a:t>
            </a:r>
          </a:p>
          <a:p>
            <a:pPr algn="ctr"/>
            <a:r>
              <a:rPr lang="de-DE" sz="1200" b="1" dirty="0">
                <a:solidFill>
                  <a:schemeClr val="accent6"/>
                </a:solidFill>
              </a:rPr>
              <a:t>(1933–1939)</a:t>
            </a:r>
          </a:p>
        </p:txBody>
      </p:sp>
      <p:sp>
        <p:nvSpPr>
          <p:cNvPr id="89" name="Textfeld 88">
            <a:extLst>
              <a:ext uri="{FF2B5EF4-FFF2-40B4-BE49-F238E27FC236}">
                <a16:creationId xmlns:a16="http://schemas.microsoft.com/office/drawing/2014/main" id="{EC5282BA-220F-E6D2-69A4-BA76EF716F87}"/>
              </a:ext>
            </a:extLst>
          </p:cNvPr>
          <p:cNvSpPr txBox="1"/>
          <p:nvPr/>
        </p:nvSpPr>
        <p:spPr>
          <a:xfrm>
            <a:off x="8495304" y="4285973"/>
            <a:ext cx="219675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rgbClr val="C00000"/>
                </a:solidFill>
              </a:rPr>
              <a:t>Zweiter Weltkrieg</a:t>
            </a:r>
          </a:p>
          <a:p>
            <a:pPr algn="ctr"/>
            <a:r>
              <a:rPr lang="de-DE" sz="1200" b="1" dirty="0">
                <a:solidFill>
                  <a:srgbClr val="C00000"/>
                </a:solidFill>
              </a:rPr>
              <a:t>(1939–1945)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8BB9B35-BCB9-95FD-EA8A-D6841004DCC4}"/>
              </a:ext>
            </a:extLst>
          </p:cNvPr>
          <p:cNvSpPr txBox="1"/>
          <p:nvPr/>
        </p:nvSpPr>
        <p:spPr>
          <a:xfrm>
            <a:off x="3217503" y="4224638"/>
            <a:ext cx="319566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accent3"/>
                </a:solidFill>
              </a:rPr>
              <a:t>„Machtübernahme“</a:t>
            </a:r>
          </a:p>
          <a:p>
            <a:pPr algn="ctr"/>
            <a:r>
              <a:rPr lang="de-DE" sz="1200" b="1" dirty="0">
                <a:solidFill>
                  <a:schemeClr val="accent3"/>
                </a:solidFill>
              </a:rPr>
              <a:t>(1933)</a:t>
            </a:r>
          </a:p>
        </p:txBody>
      </p:sp>
    </p:spTree>
    <p:extLst>
      <p:ext uri="{BB962C8B-B14F-4D97-AF65-F5344CB8AC3E}">
        <p14:creationId xmlns:p14="http://schemas.microsoft.com/office/powerpoint/2010/main" val="23748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5" grpId="0"/>
      <p:bldP spid="32" grpId="0"/>
      <p:bldP spid="38" grpId="0"/>
      <p:bldP spid="41" grpId="0"/>
      <p:bldP spid="42" grpId="0"/>
      <p:bldP spid="46" grpId="0"/>
      <p:bldP spid="43" grpId="0"/>
      <p:bldP spid="47" grpId="0"/>
      <p:bldP spid="48" grpId="0"/>
      <p:bldP spid="50" grpId="0"/>
      <p:bldP spid="51" grpId="0"/>
      <p:bldP spid="52" grpId="0"/>
      <p:bldP spid="54" grpId="0"/>
      <p:bldP spid="57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75" grpId="0"/>
      <p:bldP spid="88" grpId="0"/>
      <p:bldP spid="8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29598-6C7B-FDE6-E9E7-C6FC9B4D4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806EB1D-63B5-FDD0-EF8C-EC7948A6C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»Der Nationalsozialismus « (1933–1945)</a:t>
            </a:r>
            <a:br>
              <a:rPr lang="de-DE" dirty="0"/>
            </a:br>
            <a:endParaRPr lang="de-DE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EE29D55A-B943-7DE5-1876-5746374B0CC0}"/>
              </a:ext>
            </a:extLst>
          </p:cNvPr>
          <p:cNvSpPr txBox="1"/>
          <p:nvPr/>
        </p:nvSpPr>
        <p:spPr>
          <a:xfrm>
            <a:off x="1327536" y="4239745"/>
            <a:ext cx="250607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accent1"/>
                </a:solidFill>
              </a:rPr>
              <a:t>Weimarer Republik </a:t>
            </a:r>
          </a:p>
          <a:p>
            <a:pPr algn="ctr"/>
            <a:r>
              <a:rPr lang="de-DE" sz="1200" b="1" dirty="0">
                <a:solidFill>
                  <a:schemeClr val="accent1"/>
                </a:solidFill>
              </a:rPr>
              <a:t>(1918–1933)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172C6BBE-594A-C731-C172-C068B251D36D}"/>
              </a:ext>
            </a:extLst>
          </p:cNvPr>
          <p:cNvGrpSpPr/>
          <p:nvPr/>
        </p:nvGrpSpPr>
        <p:grpSpPr>
          <a:xfrm>
            <a:off x="1499939" y="3862669"/>
            <a:ext cx="9970307" cy="959387"/>
            <a:chOff x="2221693" y="3776373"/>
            <a:chExt cx="9970307" cy="959387"/>
          </a:xfrm>
        </p:grpSpPr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D9EE3A5F-12AD-FC09-603C-9FEBD97C479E}"/>
                </a:ext>
              </a:extLst>
            </p:cNvPr>
            <p:cNvCxnSpPr>
              <a:cxnSpLocks/>
            </p:cNvCxnSpPr>
            <p:nvPr/>
          </p:nvCxnSpPr>
          <p:spPr>
            <a:xfrm>
              <a:off x="2221693" y="4117567"/>
              <a:ext cx="9970307" cy="0"/>
            </a:xfrm>
            <a:prstGeom prst="straightConnector1">
              <a:avLst/>
            </a:prstGeom>
            <a:ln w="57150">
              <a:solidFill>
                <a:schemeClr val="accent6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10">
              <a:extLst>
                <a:ext uri="{FF2B5EF4-FFF2-40B4-BE49-F238E27FC236}">
                  <a16:creationId xmlns:a16="http://schemas.microsoft.com/office/drawing/2014/main" id="{D323A411-2145-56DF-6306-E9B673856A9F}"/>
                </a:ext>
              </a:extLst>
            </p:cNvPr>
            <p:cNvCxnSpPr/>
            <p:nvPr/>
          </p:nvCxnSpPr>
          <p:spPr>
            <a:xfrm>
              <a:off x="4685925" y="3776373"/>
              <a:ext cx="0" cy="682388"/>
            </a:xfrm>
            <a:prstGeom prst="line">
              <a:avLst/>
            </a:prstGeom>
            <a:ln w="57150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11">
              <a:extLst>
                <a:ext uri="{FF2B5EF4-FFF2-40B4-BE49-F238E27FC236}">
                  <a16:creationId xmlns:a16="http://schemas.microsoft.com/office/drawing/2014/main" id="{03DF4DDB-1AEA-077D-CADC-8948081095DE}"/>
                </a:ext>
              </a:extLst>
            </p:cNvPr>
            <p:cNvCxnSpPr/>
            <p:nvPr/>
          </p:nvCxnSpPr>
          <p:spPr>
            <a:xfrm>
              <a:off x="6832440" y="3776373"/>
              <a:ext cx="0" cy="682388"/>
            </a:xfrm>
            <a:prstGeom prst="line">
              <a:avLst/>
            </a:prstGeom>
            <a:ln w="57150"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2">
              <a:extLst>
                <a:ext uri="{FF2B5EF4-FFF2-40B4-BE49-F238E27FC236}">
                  <a16:creationId xmlns:a16="http://schemas.microsoft.com/office/drawing/2014/main" id="{8DFE34DB-6BDA-29E7-3BA7-9F363C1ACF00}"/>
                </a:ext>
              </a:extLst>
            </p:cNvPr>
            <p:cNvCxnSpPr/>
            <p:nvPr/>
          </p:nvCxnSpPr>
          <p:spPr>
            <a:xfrm>
              <a:off x="8986704" y="3776373"/>
              <a:ext cx="0" cy="682388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14">
              <a:extLst>
                <a:ext uri="{FF2B5EF4-FFF2-40B4-BE49-F238E27FC236}">
                  <a16:creationId xmlns:a16="http://schemas.microsoft.com/office/drawing/2014/main" id="{85BBA28A-1255-D6F4-6C86-AD55915E70BA}"/>
                </a:ext>
              </a:extLst>
            </p:cNvPr>
            <p:cNvCxnSpPr/>
            <p:nvPr/>
          </p:nvCxnSpPr>
          <p:spPr>
            <a:xfrm>
              <a:off x="11148718" y="3776373"/>
              <a:ext cx="0" cy="682388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>
              <a:extLst>
                <a:ext uri="{FF2B5EF4-FFF2-40B4-BE49-F238E27FC236}">
                  <a16:creationId xmlns:a16="http://schemas.microsoft.com/office/drawing/2014/main" id="{AC55C9B5-59C4-0181-8C51-B7B1E75B4D76}"/>
                </a:ext>
              </a:extLst>
            </p:cNvPr>
            <p:cNvCxnSpPr/>
            <p:nvPr/>
          </p:nvCxnSpPr>
          <p:spPr>
            <a:xfrm>
              <a:off x="2500663" y="3776373"/>
              <a:ext cx="0" cy="682388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D8E5B1E0-55B6-E327-05FC-21E32E6CC60F}"/>
                </a:ext>
              </a:extLst>
            </p:cNvPr>
            <p:cNvSpPr txBox="1"/>
            <p:nvPr/>
          </p:nvSpPr>
          <p:spPr>
            <a:xfrm>
              <a:off x="2221693" y="4458761"/>
              <a:ext cx="55794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1200" b="1" dirty="0">
                  <a:solidFill>
                    <a:schemeClr val="accent1"/>
                  </a:solidFill>
                </a:rPr>
                <a:t>1925</a:t>
              </a: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4F9DA177-05F3-7D62-0E00-CDB98FF6CF4E}"/>
                </a:ext>
              </a:extLst>
            </p:cNvPr>
            <p:cNvSpPr txBox="1"/>
            <p:nvPr/>
          </p:nvSpPr>
          <p:spPr>
            <a:xfrm>
              <a:off x="4406955" y="4458760"/>
              <a:ext cx="557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b="1" dirty="0">
                  <a:solidFill>
                    <a:schemeClr val="accent3"/>
                  </a:solidFill>
                </a:rPr>
                <a:t>1930</a:t>
              </a:r>
            </a:p>
          </p:txBody>
        </p: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3FA6AD2D-AC02-6362-2106-ADE35A4947A1}"/>
                </a:ext>
              </a:extLst>
            </p:cNvPr>
            <p:cNvSpPr txBox="1"/>
            <p:nvPr/>
          </p:nvSpPr>
          <p:spPr>
            <a:xfrm>
              <a:off x="6592217" y="4458760"/>
              <a:ext cx="557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b="1" dirty="0"/>
                <a:t>1935</a:t>
              </a:r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8C7695C6-E843-D1B1-F767-4F8C9A076AAD}"/>
                </a:ext>
              </a:extLst>
            </p:cNvPr>
            <p:cNvSpPr txBox="1"/>
            <p:nvPr/>
          </p:nvSpPr>
          <p:spPr>
            <a:xfrm>
              <a:off x="8744170" y="4458759"/>
              <a:ext cx="557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b="1" dirty="0">
                  <a:solidFill>
                    <a:srgbClr val="C00000"/>
                  </a:solidFill>
                </a:rPr>
                <a:t>1940</a:t>
              </a: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1173E3E4-F727-8C2C-AA79-D5A8CD8C1EF5}"/>
                </a:ext>
              </a:extLst>
            </p:cNvPr>
            <p:cNvSpPr txBox="1"/>
            <p:nvPr/>
          </p:nvSpPr>
          <p:spPr>
            <a:xfrm>
              <a:off x="10869748" y="4458758"/>
              <a:ext cx="557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b="1" dirty="0">
                  <a:solidFill>
                    <a:srgbClr val="C00000"/>
                  </a:solidFill>
                </a:rPr>
                <a:t>1945</a:t>
              </a:r>
            </a:p>
          </p:txBody>
        </p:sp>
      </p:grpSp>
      <p:sp>
        <p:nvSpPr>
          <p:cNvPr id="42" name="Textfeld 41">
            <a:extLst>
              <a:ext uri="{FF2B5EF4-FFF2-40B4-BE49-F238E27FC236}">
                <a16:creationId xmlns:a16="http://schemas.microsoft.com/office/drawing/2014/main" id="{FD7BE525-44BB-943C-F80D-61293BB7A03E}"/>
              </a:ext>
            </a:extLst>
          </p:cNvPr>
          <p:cNvSpPr txBox="1"/>
          <p:nvPr/>
        </p:nvSpPr>
        <p:spPr>
          <a:xfrm>
            <a:off x="5430248" y="1332565"/>
            <a:ext cx="21096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2.08.1934</a:t>
            </a:r>
          </a:p>
          <a:p>
            <a:r>
              <a:rPr lang="de-DE" sz="11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Hitler wird Reichspräsident</a:t>
            </a:r>
          </a:p>
          <a:p>
            <a:r>
              <a:rPr lang="de-DE" sz="11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Deutsches Reich ab sofort ein t</a:t>
            </a:r>
            <a:r>
              <a:rPr lang="de-DE" sz="1100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otalitärer Staat unter Führung Adolf Hitlers</a:t>
            </a:r>
            <a:endParaRPr lang="de-DE" sz="1100" dirty="0"/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321B6775-9802-C9C1-FD79-C55FED331674}"/>
              </a:ext>
            </a:extLst>
          </p:cNvPr>
          <p:cNvSpPr txBox="1"/>
          <p:nvPr/>
        </p:nvSpPr>
        <p:spPr>
          <a:xfrm>
            <a:off x="7265055" y="1332565"/>
            <a:ext cx="15965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/>
              <a:t>7.03.1936</a:t>
            </a:r>
          </a:p>
          <a:p>
            <a:pPr algn="r"/>
            <a:r>
              <a:rPr lang="de-DE" sz="1100" dirty="0"/>
              <a:t>Einmarsch ins entmilitarisierte Rheinland </a:t>
            </a:r>
            <a:r>
              <a:rPr lang="de-DE" sz="11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</a:t>
            </a:r>
            <a:r>
              <a:rPr lang="de-DE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de-DE" sz="1100" dirty="0"/>
              <a:t>Verstoß Versailler Vertrag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2DE1C664-738C-4FE1-10B1-CC0A387EA6DE}"/>
              </a:ext>
            </a:extLst>
          </p:cNvPr>
          <p:cNvSpPr txBox="1"/>
          <p:nvPr/>
        </p:nvSpPr>
        <p:spPr>
          <a:xfrm>
            <a:off x="5435708" y="2317213"/>
            <a:ext cx="21096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16.09.1935</a:t>
            </a:r>
          </a:p>
          <a:p>
            <a:r>
              <a:rPr lang="de-DE" sz="11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„Nürnberger Rassegesetze“</a:t>
            </a:r>
          </a:p>
          <a:p>
            <a:r>
              <a:rPr lang="de-DE" sz="11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Entrechtung, Enteignung und Ausgrenzung von Juden und Sinti und Roma</a:t>
            </a:r>
            <a:endParaRPr lang="de-DE" sz="1100" dirty="0"/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B20ADF86-A19F-DF09-CAA1-8D90C6AC0827}"/>
              </a:ext>
            </a:extLst>
          </p:cNvPr>
          <p:cNvSpPr txBox="1"/>
          <p:nvPr/>
        </p:nvSpPr>
        <p:spPr>
          <a:xfrm>
            <a:off x="7264209" y="2261528"/>
            <a:ext cx="159652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/>
              <a:t>12.03.1938</a:t>
            </a:r>
          </a:p>
          <a:p>
            <a:pPr algn="r"/>
            <a:r>
              <a:rPr lang="de-DE" sz="1100" dirty="0"/>
              <a:t>Anschluss Österreichs ans Deutsche Reich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76815D4B-8F58-AF27-9557-8941592C562D}"/>
              </a:ext>
            </a:extLst>
          </p:cNvPr>
          <p:cNvSpPr txBox="1"/>
          <p:nvPr/>
        </p:nvSpPr>
        <p:spPr>
          <a:xfrm>
            <a:off x="6986251" y="4822053"/>
            <a:ext cx="181734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/>
              <a:t>29.09.1938</a:t>
            </a:r>
          </a:p>
          <a:p>
            <a:pPr algn="r"/>
            <a:r>
              <a:rPr lang="de-DE" sz="1100" dirty="0"/>
              <a:t>Annexion des Sudetenlandes (Teil des heutigen Tschechiens)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20822D03-E1C3-D01D-E96A-4D562E19E821}"/>
              </a:ext>
            </a:extLst>
          </p:cNvPr>
          <p:cNvSpPr txBox="1"/>
          <p:nvPr/>
        </p:nvSpPr>
        <p:spPr>
          <a:xfrm>
            <a:off x="6700181" y="5681298"/>
            <a:ext cx="210341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/>
              <a:t>9.11.1938</a:t>
            </a:r>
          </a:p>
          <a:p>
            <a:pPr algn="r"/>
            <a:r>
              <a:rPr lang="de-DE" sz="1100" dirty="0"/>
              <a:t>Reichspogromnacht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72353C3D-319D-B5CC-848D-9FB417542BAA}"/>
              </a:ext>
            </a:extLst>
          </p:cNvPr>
          <p:cNvSpPr txBox="1"/>
          <p:nvPr/>
        </p:nvSpPr>
        <p:spPr>
          <a:xfrm>
            <a:off x="8869142" y="1334216"/>
            <a:ext cx="2103414" cy="61555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200" b="1" dirty="0"/>
              <a:t>23.8.1939</a:t>
            </a:r>
          </a:p>
          <a:p>
            <a:r>
              <a:rPr lang="de-DE" sz="1100" dirty="0"/>
              <a:t>„Hitler-Stalin-Pakt“</a:t>
            </a:r>
          </a:p>
          <a:p>
            <a:r>
              <a:rPr lang="de-DE" sz="11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Nichtangriffspakt</a:t>
            </a:r>
            <a:r>
              <a:rPr lang="de-DE" sz="1100" dirty="0"/>
              <a:t> 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303F0165-7642-C4AA-53E8-E59A1791E866}"/>
              </a:ext>
            </a:extLst>
          </p:cNvPr>
          <p:cNvSpPr txBox="1"/>
          <p:nvPr/>
        </p:nvSpPr>
        <p:spPr>
          <a:xfrm>
            <a:off x="7043394" y="2897856"/>
            <a:ext cx="1817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/>
              <a:t>13–18.06.1938</a:t>
            </a:r>
          </a:p>
          <a:p>
            <a:pPr algn="r"/>
            <a:r>
              <a:rPr lang="de-DE" sz="1100" dirty="0"/>
              <a:t>Aktion „Arbeitsscheu Reich“</a:t>
            </a:r>
            <a:r>
              <a:rPr lang="de-DE" sz="11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Verhaftung und Verschleppung von „Asozialen“</a:t>
            </a:r>
            <a:r>
              <a:rPr lang="de-DE" sz="1100" dirty="0"/>
              <a:t> </a:t>
            </a:r>
          </a:p>
        </p:txBody>
      </p:sp>
      <p:cxnSp>
        <p:nvCxnSpPr>
          <p:cNvPr id="68" name="Gerade Verbindung 67">
            <a:extLst>
              <a:ext uri="{FF2B5EF4-FFF2-40B4-BE49-F238E27FC236}">
                <a16:creationId xmlns:a16="http://schemas.microsoft.com/office/drawing/2014/main" id="{BF1E7409-B5A2-93A9-4FEC-1BB761878E96}"/>
              </a:ext>
            </a:extLst>
          </p:cNvPr>
          <p:cNvCxnSpPr>
            <a:cxnSpLocks/>
          </p:cNvCxnSpPr>
          <p:nvPr/>
        </p:nvCxnSpPr>
        <p:spPr>
          <a:xfrm>
            <a:off x="1499939" y="4203863"/>
            <a:ext cx="2464232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Gerade Verbindung 69">
            <a:extLst>
              <a:ext uri="{FF2B5EF4-FFF2-40B4-BE49-F238E27FC236}">
                <a16:creationId xmlns:a16="http://schemas.microsoft.com/office/drawing/2014/main" id="{C763138C-005B-D04D-116E-BB32DA7E4AF4}"/>
              </a:ext>
            </a:extLst>
          </p:cNvPr>
          <p:cNvCxnSpPr>
            <a:cxnSpLocks/>
          </p:cNvCxnSpPr>
          <p:nvPr/>
        </p:nvCxnSpPr>
        <p:spPr>
          <a:xfrm>
            <a:off x="3911482" y="4203863"/>
            <a:ext cx="1484251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Gerade Verbindung mit Pfeil 79">
            <a:extLst>
              <a:ext uri="{FF2B5EF4-FFF2-40B4-BE49-F238E27FC236}">
                <a16:creationId xmlns:a16="http://schemas.microsoft.com/office/drawing/2014/main" id="{1D284D9B-77E1-FE6F-A48F-DEB956D97165}"/>
              </a:ext>
            </a:extLst>
          </p:cNvPr>
          <p:cNvCxnSpPr>
            <a:cxnSpLocks/>
          </p:cNvCxnSpPr>
          <p:nvPr/>
        </p:nvCxnSpPr>
        <p:spPr>
          <a:xfrm>
            <a:off x="8022416" y="4203863"/>
            <a:ext cx="3447830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Textfeld 86">
            <a:extLst>
              <a:ext uri="{FF2B5EF4-FFF2-40B4-BE49-F238E27FC236}">
                <a16:creationId xmlns:a16="http://schemas.microsoft.com/office/drawing/2014/main" id="{F6BFE3AA-D6D0-03E0-EECB-E4F5B0A00DA9}"/>
              </a:ext>
            </a:extLst>
          </p:cNvPr>
          <p:cNvSpPr txBox="1"/>
          <p:nvPr/>
        </p:nvSpPr>
        <p:spPr>
          <a:xfrm>
            <a:off x="3217503" y="4224638"/>
            <a:ext cx="319566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accent3"/>
                </a:solidFill>
              </a:rPr>
              <a:t>„Machtübernahme“</a:t>
            </a:r>
          </a:p>
          <a:p>
            <a:pPr algn="ctr"/>
            <a:r>
              <a:rPr lang="de-DE" sz="1200" b="1" dirty="0">
                <a:solidFill>
                  <a:schemeClr val="accent3"/>
                </a:solidFill>
              </a:rPr>
              <a:t>(1933)</a:t>
            </a:r>
          </a:p>
        </p:txBody>
      </p:sp>
      <p:sp>
        <p:nvSpPr>
          <p:cNvPr id="89" name="Textfeld 88">
            <a:extLst>
              <a:ext uri="{FF2B5EF4-FFF2-40B4-BE49-F238E27FC236}">
                <a16:creationId xmlns:a16="http://schemas.microsoft.com/office/drawing/2014/main" id="{3EE0D2E1-94A3-F47C-7BAF-5B1028199AB3}"/>
              </a:ext>
            </a:extLst>
          </p:cNvPr>
          <p:cNvSpPr txBox="1"/>
          <p:nvPr/>
        </p:nvSpPr>
        <p:spPr>
          <a:xfrm>
            <a:off x="8495304" y="4285973"/>
            <a:ext cx="219675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rgbClr val="C00000"/>
                </a:solidFill>
              </a:rPr>
              <a:t>Zweiter Weltkrieg</a:t>
            </a:r>
          </a:p>
          <a:p>
            <a:pPr algn="ctr"/>
            <a:r>
              <a:rPr lang="de-DE" sz="1200" b="1" dirty="0">
                <a:solidFill>
                  <a:srgbClr val="C00000"/>
                </a:solidFill>
              </a:rPr>
              <a:t>(1939–1945)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339559F-E314-E6EC-0A77-89815F07E2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0688" y="1482198"/>
            <a:ext cx="3570446" cy="236976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8" name="Textfeld 87">
            <a:extLst>
              <a:ext uri="{FF2B5EF4-FFF2-40B4-BE49-F238E27FC236}">
                <a16:creationId xmlns:a16="http://schemas.microsoft.com/office/drawing/2014/main" id="{546D749C-8F92-37F7-AE30-3AEA771C8825}"/>
              </a:ext>
            </a:extLst>
          </p:cNvPr>
          <p:cNvSpPr txBox="1"/>
          <p:nvPr/>
        </p:nvSpPr>
        <p:spPr>
          <a:xfrm>
            <a:off x="6133534" y="4236686"/>
            <a:ext cx="214389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accent6"/>
                </a:solidFill>
              </a:rPr>
              <a:t>Etablierung NS-Herrschaft</a:t>
            </a:r>
          </a:p>
          <a:p>
            <a:pPr algn="ctr"/>
            <a:r>
              <a:rPr lang="de-DE" sz="1200" b="1" dirty="0">
                <a:solidFill>
                  <a:schemeClr val="accent6"/>
                </a:solidFill>
              </a:rPr>
              <a:t>(1933–1939)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729FF53F-1A2C-D580-F690-6C83BFBAD15B}"/>
              </a:ext>
            </a:extLst>
          </p:cNvPr>
          <p:cNvSpPr txBox="1"/>
          <p:nvPr/>
        </p:nvSpPr>
        <p:spPr>
          <a:xfrm>
            <a:off x="5474341" y="3411073"/>
            <a:ext cx="181734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chemeClr val="accent6"/>
                </a:solidFill>
              </a:rPr>
              <a:t>Reichserntedankfest</a:t>
            </a:r>
          </a:p>
          <a:p>
            <a:r>
              <a:rPr lang="de-DE" sz="1200" b="1" dirty="0">
                <a:solidFill>
                  <a:schemeClr val="accent6"/>
                </a:solidFill>
              </a:rPr>
              <a:t>(1933–1937)</a:t>
            </a:r>
          </a:p>
        </p:txBody>
      </p:sp>
    </p:spTree>
    <p:extLst>
      <p:ext uri="{BB962C8B-B14F-4D97-AF65-F5344CB8AC3E}">
        <p14:creationId xmlns:p14="http://schemas.microsoft.com/office/powerpoint/2010/main" val="4030104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38064-0C35-DD7E-751C-98525F3B0B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1 Führerkult 3 Massen V2">
            <a:hlinkClick r:id="" action="ppaction://media"/>
            <a:extLst>
              <a:ext uri="{FF2B5EF4-FFF2-40B4-BE49-F238E27FC236}">
                <a16:creationId xmlns:a16="http://schemas.microsoft.com/office/drawing/2014/main" id="{293287AD-C0D7-4BBB-2962-C9CFC801B08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37291" y="79744"/>
            <a:ext cx="9117418" cy="6698512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5393BF6E-F9DB-D616-798E-9AC4F897F7FE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71624" t="-459" r="14972" b="459"/>
          <a:stretch/>
        </p:blipFill>
        <p:spPr>
          <a:xfrm>
            <a:off x="0" y="1"/>
            <a:ext cx="1389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85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4BD53-F9E8-F980-FBDF-B519CBEAA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0302B7-8605-3EAF-D8FA-6411691D7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Das Reichserntedankfest und die NS-Volksgemeinschaft: 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34C687EE-145F-1226-73E4-4EDE04B40D7B}"/>
              </a:ext>
            </a:extLst>
          </p:cNvPr>
          <p:cNvSpPr txBox="1">
            <a:spLocks/>
          </p:cNvSpPr>
          <p:nvPr/>
        </p:nvSpPr>
        <p:spPr>
          <a:xfrm>
            <a:off x="1903926" y="1978024"/>
            <a:ext cx="9602274" cy="4879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Die Reichserntedankfeste stehen für die Anfänge des Regimes. Sie waren Massenereignisse mit dem Ziel, dass alle, die vor Ort waren,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sich als Teil der „</a:t>
            </a:r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Volksgemeinschaft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“ erleben konnten,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den Reichskanzler Adolf Hitler in seiner </a:t>
            </a:r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Inszenierung als volksnahen, greifbaren Führer 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erleben konnten,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positive Gefühle 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mit Hitler und der NSDAP verbanden.</a:t>
            </a:r>
          </a:p>
        </p:txBody>
      </p:sp>
    </p:spTree>
    <p:extLst>
      <p:ext uri="{BB962C8B-B14F-4D97-AF65-F5344CB8AC3E}">
        <p14:creationId xmlns:p14="http://schemas.microsoft.com/office/powerpoint/2010/main" val="253679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272E5-60ED-2DBD-FEC3-EA2FC196EF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C9204E-B26B-F276-5A0D-4440548FB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Exkursion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DD7A345-59F7-09F9-1437-03067160AF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de-DE" sz="1900" dirty="0">
                <a:latin typeface="Arial" panose="020B0604020202020204" pitchFamily="34" charset="0"/>
                <a:cs typeface="Arial" panose="020B0604020202020204" pitchFamily="34" charset="0"/>
              </a:rPr>
              <a:t>Termin: </a:t>
            </a:r>
            <a:r>
              <a:rPr lang="de-DE" sz="1900" b="1" dirty="0">
                <a:latin typeface="Arial" panose="020B0604020202020204" pitchFamily="34" charset="0"/>
                <a:cs typeface="Arial" panose="020B0604020202020204" pitchFamily="34" charset="0"/>
              </a:rPr>
              <a:t>##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de-DE" sz="1900" dirty="0">
                <a:latin typeface="Arial" panose="020B0604020202020204" pitchFamily="34" charset="0"/>
                <a:cs typeface="Arial" panose="020B0604020202020204" pitchFamily="34" charset="0"/>
              </a:rPr>
              <a:t>Treffpunkt: um </a:t>
            </a:r>
            <a:r>
              <a:rPr lang="de-DE" sz="1900" b="1" dirty="0">
                <a:latin typeface="Arial" panose="020B0604020202020204" pitchFamily="34" charset="0"/>
                <a:cs typeface="Arial" panose="020B0604020202020204" pitchFamily="34" charset="0"/>
              </a:rPr>
              <a:t>##Zeit </a:t>
            </a:r>
            <a:r>
              <a:rPr lang="de-DE" sz="1900" dirty="0">
                <a:latin typeface="Arial" panose="020B0604020202020204" pitchFamily="34" charset="0"/>
                <a:cs typeface="Arial" panose="020B0604020202020204" pitchFamily="34" charset="0"/>
              </a:rPr>
              <a:t>(mind. 15 Minuten vor Beginn der Lerneinheit) am </a:t>
            </a:r>
            <a:r>
              <a:rPr lang="de-DE" sz="1900" b="1" dirty="0">
                <a:latin typeface="Arial" panose="020B0604020202020204" pitchFamily="34" charset="0"/>
                <a:cs typeface="Arial" panose="020B0604020202020204" pitchFamily="34" charset="0"/>
              </a:rPr>
              <a:t>##Ort </a:t>
            </a:r>
            <a:r>
              <a:rPr lang="de-DE" sz="1900" dirty="0">
                <a:latin typeface="Arial" panose="020B0604020202020204" pitchFamily="34" charset="0"/>
                <a:cs typeface="Arial" panose="020B0604020202020204" pitchFamily="34" charset="0"/>
              </a:rPr>
              <a:t>(z. B.: Eingang Süd (oben am </a:t>
            </a:r>
            <a:r>
              <a:rPr lang="de-DE" sz="1900" dirty="0" err="1">
                <a:latin typeface="Arial" panose="020B0604020202020204" pitchFamily="34" charset="0"/>
                <a:cs typeface="Arial" panose="020B0604020202020204" pitchFamily="34" charset="0"/>
              </a:rPr>
              <a:t>Bückeberg</a:t>
            </a:r>
            <a:r>
              <a:rPr lang="de-DE" sz="1900" dirty="0"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Anreise: </a:t>
            </a: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##</a:t>
            </a:r>
          </a:p>
          <a:p>
            <a:pPr marL="457200"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Mit dem Auto/Bus/Motorrad: 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der Parkplatzausschilderung (besteht ab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Hagenohsen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) folgen und die Zufahrt zum Zugang Süd (oben) über die K50 aus Richtung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Latferde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 nutzen (nicht die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Bückebergstraße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!). </a:t>
            </a:r>
          </a:p>
          <a:p>
            <a:pPr marL="457200"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Mit dem ÖPNV: 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von den Bahnhöfen Hameln und Emmerthal mit dem Bus zu erreichen; von der Haltstelle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Hagenohsen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-Amselweg ist der Zugang Nord (unten) in wenigen Gehminuten erreichbar.</a:t>
            </a:r>
          </a:p>
          <a:p>
            <a:pPr marL="457200"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Mit dem Fahrrad: 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u. a. über den Weserradweg erreichbar, dort auch ausgeschildert. Am Zugang Nord findet sich ein Fahrradstellplatz und eine Ladesäule für E-Bikes.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de-DE" sz="1900" dirty="0">
                <a:latin typeface="Arial" panose="020B0604020202020204" pitchFamily="34" charset="0"/>
                <a:cs typeface="Arial" panose="020B0604020202020204" pitchFamily="34" charset="0"/>
              </a:rPr>
              <a:t>Adresse: </a:t>
            </a:r>
            <a:r>
              <a:rPr lang="de-DE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Bückeberg</a:t>
            </a:r>
            <a:r>
              <a:rPr lang="de-DE" sz="1900" b="1" dirty="0">
                <a:latin typeface="Arial" panose="020B0604020202020204" pitchFamily="34" charset="0"/>
                <a:cs typeface="Arial" panose="020B0604020202020204" pitchFamily="34" charset="0"/>
              </a:rPr>
              <a:t> 1, 31860 Emmerthal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de-DE" sz="1900" dirty="0">
                <a:latin typeface="Arial" panose="020B0604020202020204" pitchFamily="34" charset="0"/>
                <a:cs typeface="Arial" panose="020B0604020202020204" pitchFamily="34" charset="0"/>
              </a:rPr>
              <a:t>Weitere Hinweise: Toilette vorhanden, wetterfeste Kleidung benötigt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322421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Bückeberg Corporate Design">
      <a:dk1>
        <a:srgbClr val="000000"/>
      </a:dk1>
      <a:lt1>
        <a:srgbClr val="FFFFFF"/>
      </a:lt1>
      <a:dk2>
        <a:srgbClr val="0E2841"/>
      </a:dk2>
      <a:lt2>
        <a:srgbClr val="FFFFFF"/>
      </a:lt2>
      <a:accent1>
        <a:srgbClr val="91A87F"/>
      </a:accent1>
      <a:accent2>
        <a:srgbClr val="91A87F"/>
      </a:accent2>
      <a:accent3>
        <a:srgbClr val="868786"/>
      </a:accent3>
      <a:accent4>
        <a:srgbClr val="868786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957</Words>
  <Application>Microsoft Macintosh PowerPoint</Application>
  <PresentationFormat>Breitbild</PresentationFormat>
  <Paragraphs>143</Paragraphs>
  <Slides>7</Slides>
  <Notes>6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Aptos</vt:lpstr>
      <vt:lpstr>Arial</vt:lpstr>
      <vt:lpstr>Helvetica Neue</vt:lpstr>
      <vt:lpstr>Wingdings</vt:lpstr>
      <vt:lpstr>Office</vt:lpstr>
      <vt:lpstr>    Im Schnelldurchlauf:</vt:lpstr>
      <vt:lpstr>Was verbindet ihr mit dem Begriff bzw. der Zeit des Nationalsozialismus?</vt:lpstr>
      <vt:lpstr>»Der Nationalsozialismus « (1933–1945) </vt:lpstr>
      <vt:lpstr>»Der Nationalsozialismus « (1933–1945) </vt:lpstr>
      <vt:lpstr>PowerPoint-Präsentation</vt:lpstr>
      <vt:lpstr>Das Reichserntedankfest und die NS-Volksgemeinschaft: </vt:lpstr>
      <vt:lpstr>Exkursion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Hoffmann, Ann-Kathrin</dc:creator>
  <cp:lastModifiedBy>Hoffmann, Ann-Kathrin</cp:lastModifiedBy>
  <cp:revision>22</cp:revision>
  <dcterms:created xsi:type="dcterms:W3CDTF">2024-08-16T07:22:28Z</dcterms:created>
  <dcterms:modified xsi:type="dcterms:W3CDTF">2025-03-14T11:03:06Z</dcterms:modified>
</cp:coreProperties>
</file>