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315" r:id="rId2"/>
    <p:sldId id="316" r:id="rId3"/>
    <p:sldId id="317" r:id="rId4"/>
    <p:sldId id="318" r:id="rId5"/>
    <p:sldId id="319" r:id="rId6"/>
    <p:sldId id="320" r:id="rId7"/>
    <p:sldId id="321" r:id="rId8"/>
    <p:sldId id="322" r:id="rId9"/>
    <p:sldId id="323" r:id="rId10"/>
    <p:sldId id="324" r:id="rId11"/>
    <p:sldId id="325" r:id="rId12"/>
    <p:sldId id="290" r:id="rId13"/>
    <p:sldId id="291" r:id="rId14"/>
    <p:sldId id="295" r:id="rId15"/>
    <p:sldId id="301" r:id="rId16"/>
    <p:sldId id="292" r:id="rId17"/>
    <p:sldId id="326" r:id="rId18"/>
    <p:sldId id="294" r:id="rId19"/>
    <p:sldId id="327" r:id="rId20"/>
    <p:sldId id="303" r:id="rId21"/>
    <p:sldId id="298" r:id="rId22"/>
    <p:sldId id="299" r:id="rId23"/>
    <p:sldId id="300" r:id="rId24"/>
    <p:sldId id="279" r:id="rId25"/>
    <p:sldId id="280" r:id="rId26"/>
    <p:sldId id="281" r:id="rId27"/>
    <p:sldId id="282" r:id="rId28"/>
    <p:sldId id="283" r:id="rId29"/>
    <p:sldId id="284" r:id="rId30"/>
    <p:sldId id="285" r:id="rId31"/>
    <p:sldId id="286" r:id="rId32"/>
    <p:sldId id="287" r:id="rId33"/>
    <p:sldId id="288" r:id="rId34"/>
    <p:sldId id="289" r:id="rId35"/>
    <p:sldId id="304" r:id="rId36"/>
    <p:sldId id="305" r:id="rId37"/>
    <p:sldId id="306" r:id="rId38"/>
    <p:sldId id="307" r:id="rId39"/>
    <p:sldId id="308" r:id="rId40"/>
    <p:sldId id="309" r:id="rId41"/>
    <p:sldId id="310" r:id="rId42"/>
    <p:sldId id="311" r:id="rId43"/>
    <p:sldId id="312" r:id="rId44"/>
    <p:sldId id="313" r:id="rId45"/>
    <p:sldId id="314" r:id="rId4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iante 1" id="{61921D1F-439D-3F42-8ECC-9A7747DF3385}">
          <p14:sldIdLst>
            <p14:sldId id="315"/>
            <p14:sldId id="316"/>
            <p14:sldId id="317"/>
            <p14:sldId id="318"/>
            <p14:sldId id="319"/>
            <p14:sldId id="320"/>
            <p14:sldId id="321"/>
            <p14:sldId id="322"/>
            <p14:sldId id="323"/>
            <p14:sldId id="324"/>
            <p14:sldId id="325"/>
          </p14:sldIdLst>
        </p14:section>
        <p14:section name="Variante 2" id="{B4B33C13-FBCC-F64D-A575-A19084B65DC2}">
          <p14:sldIdLst>
            <p14:sldId id="290"/>
            <p14:sldId id="291"/>
            <p14:sldId id="295"/>
            <p14:sldId id="301"/>
            <p14:sldId id="292"/>
            <p14:sldId id="326"/>
            <p14:sldId id="294"/>
            <p14:sldId id="327"/>
            <p14:sldId id="303"/>
            <p14:sldId id="298"/>
            <p14:sldId id="299"/>
            <p14:sldId id="300"/>
          </p14:sldIdLst>
        </p14:section>
        <p14:section name="Variante 3" id="{5F3439B9-BF4A-4D47-885C-83D12A8D90FD}">
          <p14:sldIdLst>
            <p14:sldId id="279"/>
            <p14:sldId id="280"/>
            <p14:sldId id="281"/>
            <p14:sldId id="282"/>
            <p14:sldId id="283"/>
            <p14:sldId id="284"/>
            <p14:sldId id="285"/>
            <p14:sldId id="286"/>
            <p14:sldId id="287"/>
            <p14:sldId id="288"/>
            <p14:sldId id="289"/>
          </p14:sldIdLst>
        </p14:section>
        <p14:section name="Variante 4" id="{5B185805-1ACA-424B-A9EE-38035F344448}">
          <p14:sldIdLst>
            <p14:sldId id="304"/>
            <p14:sldId id="305"/>
            <p14:sldId id="306"/>
            <p14:sldId id="307"/>
            <p14:sldId id="308"/>
            <p14:sldId id="309"/>
            <p14:sldId id="310"/>
            <p14:sldId id="311"/>
            <p14:sldId id="312"/>
            <p14:sldId id="313"/>
            <p14:sldId id="31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48"/>
    <p:restoredTop sz="66644"/>
  </p:normalViewPr>
  <p:slideViewPr>
    <p:cSldViewPr snapToGrid="0">
      <p:cViewPr varScale="1">
        <p:scale>
          <a:sx n="78" d="100"/>
          <a:sy n="78" d="100"/>
        </p:scale>
        <p:origin x="149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02534E-6D87-3E4C-9ACB-B41A18D38963}" type="datetimeFigureOut">
              <a:rPr lang="de-DE" smtClean="0"/>
              <a:t>25.11.24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7E121F-665C-4944-802D-F451FCB29D54}" type="slidenum">
              <a:rPr lang="de-DE" smtClean="0"/>
              <a:t>‹Nr.›</a:t>
            </a:fld>
            <a:endParaRPr lang="de-DE"/>
          </a:p>
        </p:txBody>
      </p:sp>
    </p:spTree>
    <p:extLst>
      <p:ext uri="{BB962C8B-B14F-4D97-AF65-F5344CB8AC3E}">
        <p14:creationId xmlns:p14="http://schemas.microsoft.com/office/powerpoint/2010/main" val="4114740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4F6AE-8B6F-08EC-7118-38441905C67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413C4C5-EBD8-1257-D55A-F21310BEDB8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B206E1F-B43E-00E7-9668-5C8EE86E9DA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72097DC-1051-FA27-50AA-2A2E5CC2C6E8}"/>
              </a:ext>
            </a:extLst>
          </p:cNvPr>
          <p:cNvSpPr>
            <a:spLocks noGrp="1"/>
          </p:cNvSpPr>
          <p:nvPr>
            <p:ph type="sldNum" sz="quarter" idx="5"/>
          </p:nvPr>
        </p:nvSpPr>
        <p:spPr/>
        <p:txBody>
          <a:bodyPr/>
          <a:lstStyle/>
          <a:p>
            <a:fld id="{CE7E121F-665C-4944-802D-F451FCB29D54}" type="slidenum">
              <a:rPr lang="de-DE" smtClean="0"/>
              <a:t>1</a:t>
            </a:fld>
            <a:endParaRPr lang="de-DE"/>
          </a:p>
        </p:txBody>
      </p:sp>
    </p:spTree>
    <p:extLst>
      <p:ext uri="{BB962C8B-B14F-4D97-AF65-F5344CB8AC3E}">
        <p14:creationId xmlns:p14="http://schemas.microsoft.com/office/powerpoint/2010/main" val="1985416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9226A-4DB3-2382-C264-E85734BABEE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EDA37C5-4E11-B8BC-AC79-08B5C1025C8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9D1136D-02D9-84D4-5C6D-5514606D11CA}"/>
              </a:ext>
            </a:extLst>
          </p:cNvPr>
          <p:cNvSpPr>
            <a:spLocks noGrp="1"/>
          </p:cNvSpPr>
          <p:nvPr>
            <p:ph type="body" idx="1"/>
          </p:nvPr>
        </p:nvSpPr>
        <p:spPr/>
        <p:txBody>
          <a:bodyPr/>
          <a:lstStyle/>
          <a:p>
            <a:r>
              <a:rPr lang="de-DE" dirty="0"/>
              <a:t>Zitat, welches das Fazit noch einmal aus der Perspektive eines Besuchers belegt und illustriert.</a:t>
            </a:r>
          </a:p>
        </p:txBody>
      </p:sp>
      <p:sp>
        <p:nvSpPr>
          <p:cNvPr id="4" name="Foliennummernplatzhalter 3">
            <a:extLst>
              <a:ext uri="{FF2B5EF4-FFF2-40B4-BE49-F238E27FC236}">
                <a16:creationId xmlns:a16="http://schemas.microsoft.com/office/drawing/2014/main" id="{ABFA2765-69D7-ECF1-AD42-7B61778B0F5E}"/>
              </a:ext>
            </a:extLst>
          </p:cNvPr>
          <p:cNvSpPr>
            <a:spLocks noGrp="1"/>
          </p:cNvSpPr>
          <p:nvPr>
            <p:ph type="sldNum" sz="quarter" idx="5"/>
          </p:nvPr>
        </p:nvSpPr>
        <p:spPr/>
        <p:txBody>
          <a:bodyPr/>
          <a:lstStyle/>
          <a:p>
            <a:fld id="{721BDABD-3295-E04E-B5BB-690F90409AE1}" type="slidenum">
              <a:rPr lang="de-DE" smtClean="0"/>
              <a:t>10</a:t>
            </a:fld>
            <a:endParaRPr lang="de-DE"/>
          </a:p>
        </p:txBody>
      </p:sp>
    </p:spTree>
    <p:extLst>
      <p:ext uri="{BB962C8B-B14F-4D97-AF65-F5344CB8AC3E}">
        <p14:creationId xmlns:p14="http://schemas.microsoft.com/office/powerpoint/2010/main" val="1161472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EFDB0-707B-87DE-2DC9-F2201BC7F30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EE7EC2-CC75-3C63-6946-16FF7325F9B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4CB98DA-77C5-F0ED-F1B9-832844C0CA2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2C08FFA-DB70-C231-3FAE-9EF42E52F325}"/>
              </a:ext>
            </a:extLst>
          </p:cNvPr>
          <p:cNvSpPr>
            <a:spLocks noGrp="1"/>
          </p:cNvSpPr>
          <p:nvPr>
            <p:ph type="sldNum" sz="quarter" idx="5"/>
          </p:nvPr>
        </p:nvSpPr>
        <p:spPr/>
        <p:txBody>
          <a:bodyPr/>
          <a:lstStyle/>
          <a:p>
            <a:fld id="{CE7E121F-665C-4944-802D-F451FCB29D54}" type="slidenum">
              <a:rPr lang="de-DE" smtClean="0"/>
              <a:t>12</a:t>
            </a:fld>
            <a:endParaRPr lang="de-DE"/>
          </a:p>
        </p:txBody>
      </p:sp>
    </p:spTree>
    <p:extLst>
      <p:ext uri="{BB962C8B-B14F-4D97-AF65-F5344CB8AC3E}">
        <p14:creationId xmlns:p14="http://schemas.microsoft.com/office/powerpoint/2010/main" val="3616818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B951A-1887-A860-9B49-7797FA466E4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2AC5DDA-067E-787A-058F-1D03CC076EC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A63F3F-D092-43CB-3956-25C2CA7A9EA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C517B70-74C9-BCE3-D999-008AAC303C0E}"/>
              </a:ext>
            </a:extLst>
          </p:cNvPr>
          <p:cNvSpPr>
            <a:spLocks noGrp="1"/>
          </p:cNvSpPr>
          <p:nvPr>
            <p:ph type="sldNum" sz="quarter" idx="5"/>
          </p:nvPr>
        </p:nvSpPr>
        <p:spPr/>
        <p:txBody>
          <a:bodyPr/>
          <a:lstStyle/>
          <a:p>
            <a:fld id="{CE7E121F-665C-4944-802D-F451FCB29D54}" type="slidenum">
              <a:rPr lang="de-DE" smtClean="0"/>
              <a:t>13</a:t>
            </a:fld>
            <a:endParaRPr lang="de-DE"/>
          </a:p>
        </p:txBody>
      </p:sp>
    </p:spTree>
    <p:extLst>
      <p:ext uri="{BB962C8B-B14F-4D97-AF65-F5344CB8AC3E}">
        <p14:creationId xmlns:p14="http://schemas.microsoft.com/office/powerpoint/2010/main" val="2453021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97F5F-04E7-8A2E-C583-070E87E4BD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BA70C3-EF38-68BD-1B9F-A632ADA0DB8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7AEB56C-25AB-0B14-6D2B-10AC2F507737}"/>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Aber wie wurde das von den Teilnehmenden wahrgenommen? Um das genauer herauszufinden, werfen wir einen Blick auf die Teilnehmenden und die Stimmung vor Ort.</a:t>
            </a:r>
          </a:p>
        </p:txBody>
      </p:sp>
      <p:sp>
        <p:nvSpPr>
          <p:cNvPr id="4" name="Foliennummernplatzhalter 3">
            <a:extLst>
              <a:ext uri="{FF2B5EF4-FFF2-40B4-BE49-F238E27FC236}">
                <a16:creationId xmlns:a16="http://schemas.microsoft.com/office/drawing/2014/main" id="{39639E52-D241-286A-27F1-587603A322DA}"/>
              </a:ext>
            </a:extLst>
          </p:cNvPr>
          <p:cNvSpPr>
            <a:spLocks noGrp="1"/>
          </p:cNvSpPr>
          <p:nvPr>
            <p:ph type="sldNum" sz="quarter" idx="5"/>
          </p:nvPr>
        </p:nvSpPr>
        <p:spPr/>
        <p:txBody>
          <a:bodyPr/>
          <a:lstStyle/>
          <a:p>
            <a:fld id="{721BDABD-3295-E04E-B5BB-690F90409AE1}" type="slidenum">
              <a:rPr lang="de-DE" smtClean="0"/>
              <a:t>14</a:t>
            </a:fld>
            <a:endParaRPr lang="de-DE"/>
          </a:p>
        </p:txBody>
      </p:sp>
    </p:spTree>
    <p:extLst>
      <p:ext uri="{BB962C8B-B14F-4D97-AF65-F5344CB8AC3E}">
        <p14:creationId xmlns:p14="http://schemas.microsoft.com/office/powerpoint/2010/main" val="1997726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3F4F3-3CD2-42F9-4698-AF185F56B4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A593511-9E2E-D6BE-A5E3-F62E4AF85F5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98BAC98-4490-CCBB-5396-0C71B549EB8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B34E67A-8B44-A6DD-DEF5-3BBBDDCC920B}"/>
              </a:ext>
            </a:extLst>
          </p:cNvPr>
          <p:cNvSpPr>
            <a:spLocks noGrp="1"/>
          </p:cNvSpPr>
          <p:nvPr>
            <p:ph type="sldNum" sz="quarter" idx="5"/>
          </p:nvPr>
        </p:nvSpPr>
        <p:spPr/>
        <p:txBody>
          <a:bodyPr/>
          <a:lstStyle/>
          <a:p>
            <a:fld id="{CE7E121F-665C-4944-802D-F451FCB29D54}" type="slidenum">
              <a:rPr lang="de-DE" smtClean="0"/>
              <a:t>15</a:t>
            </a:fld>
            <a:endParaRPr lang="de-DE"/>
          </a:p>
        </p:txBody>
      </p:sp>
    </p:spTree>
    <p:extLst>
      <p:ext uri="{BB962C8B-B14F-4D97-AF65-F5344CB8AC3E}">
        <p14:creationId xmlns:p14="http://schemas.microsoft.com/office/powerpoint/2010/main" val="2307209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E7013-7B5E-1E40-5AE0-7B9A9FB2554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3ECDA5C-C450-4C63-9BB4-B6569D9161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D88A85-AFCB-9BF5-F537-5CF103242149}"/>
              </a:ext>
            </a:extLst>
          </p:cNvPr>
          <p:cNvSpPr>
            <a:spLocks noGrp="1"/>
          </p:cNvSpPr>
          <p:nvPr>
            <p:ph type="body" idx="1"/>
          </p:nvPr>
        </p:nvSpPr>
        <p:spPr/>
        <p:txBody>
          <a:bodyPr/>
          <a:lstStyle/>
          <a:p>
            <a:r>
              <a:rPr lang="de-DE" dirty="0"/>
              <a:t>Wochenschaubeitrag (hier leider ohne Ton) zum Reichserntedankfest.</a:t>
            </a:r>
          </a:p>
          <a:p>
            <a:endParaRPr lang="de-DE" dirty="0"/>
          </a:p>
          <a:p>
            <a:r>
              <a:rPr lang="de-DE" dirty="0"/>
              <a:t>Hier können die Schüler*innen das Gesamtsetting und seine mediale Aufbereitung sehen für den ersten Eindruck.</a:t>
            </a:r>
          </a:p>
        </p:txBody>
      </p:sp>
      <p:sp>
        <p:nvSpPr>
          <p:cNvPr id="4" name="Foliennummernplatzhalter 3">
            <a:extLst>
              <a:ext uri="{FF2B5EF4-FFF2-40B4-BE49-F238E27FC236}">
                <a16:creationId xmlns:a16="http://schemas.microsoft.com/office/drawing/2014/main" id="{522EA23A-C83D-9868-7549-914B562DA95C}"/>
              </a:ext>
            </a:extLst>
          </p:cNvPr>
          <p:cNvSpPr>
            <a:spLocks noGrp="1"/>
          </p:cNvSpPr>
          <p:nvPr>
            <p:ph type="sldNum" sz="quarter" idx="5"/>
          </p:nvPr>
        </p:nvSpPr>
        <p:spPr/>
        <p:txBody>
          <a:bodyPr/>
          <a:lstStyle/>
          <a:p>
            <a:fld id="{721BDABD-3295-E04E-B5BB-690F90409AE1}" type="slidenum">
              <a:rPr lang="de-DE" smtClean="0"/>
              <a:t>16</a:t>
            </a:fld>
            <a:endParaRPr lang="de-DE"/>
          </a:p>
        </p:txBody>
      </p:sp>
    </p:spTree>
    <p:extLst>
      <p:ext uri="{BB962C8B-B14F-4D97-AF65-F5344CB8AC3E}">
        <p14:creationId xmlns:p14="http://schemas.microsoft.com/office/powerpoint/2010/main" val="2853319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Zwei Bilder – zwei Facetten: Volksfest oder Führerkult?</a:t>
            </a:r>
          </a:p>
        </p:txBody>
      </p:sp>
      <p:sp>
        <p:nvSpPr>
          <p:cNvPr id="4" name="Foliennummernplatzhalter 3"/>
          <p:cNvSpPr>
            <a:spLocks noGrp="1"/>
          </p:cNvSpPr>
          <p:nvPr>
            <p:ph type="sldNum" sz="quarter" idx="5"/>
          </p:nvPr>
        </p:nvSpPr>
        <p:spPr/>
        <p:txBody>
          <a:bodyPr/>
          <a:lstStyle/>
          <a:p>
            <a:fld id="{CE7E121F-665C-4944-802D-F451FCB29D54}" type="slidenum">
              <a:rPr lang="de-DE" smtClean="0"/>
              <a:t>17</a:t>
            </a:fld>
            <a:endParaRPr lang="de-DE"/>
          </a:p>
        </p:txBody>
      </p:sp>
    </p:spTree>
    <p:extLst>
      <p:ext uri="{BB962C8B-B14F-4D97-AF65-F5344CB8AC3E}">
        <p14:creationId xmlns:p14="http://schemas.microsoft.com/office/powerpoint/2010/main" val="820004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21F08-2342-DEF0-3C63-A4F418ADCC1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C66F45C-BCBE-3788-5DFB-AC31B92EB1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D3E707-35AE-5988-268F-C711905CAD4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EEB1BCDD-9321-7D37-CF76-C0F3B5BD07FF}"/>
              </a:ext>
            </a:extLst>
          </p:cNvPr>
          <p:cNvSpPr>
            <a:spLocks noGrp="1"/>
          </p:cNvSpPr>
          <p:nvPr>
            <p:ph type="sldNum" sz="quarter" idx="5"/>
          </p:nvPr>
        </p:nvSpPr>
        <p:spPr/>
        <p:txBody>
          <a:bodyPr/>
          <a:lstStyle/>
          <a:p>
            <a:fld id="{CE7E121F-665C-4944-802D-F451FCB29D54}" type="slidenum">
              <a:rPr lang="de-DE" smtClean="0"/>
              <a:t>18</a:t>
            </a:fld>
            <a:endParaRPr lang="de-DE"/>
          </a:p>
        </p:txBody>
      </p:sp>
    </p:spTree>
    <p:extLst>
      <p:ext uri="{BB962C8B-B14F-4D97-AF65-F5344CB8AC3E}">
        <p14:creationId xmlns:p14="http://schemas.microsoft.com/office/powerpoint/2010/main" val="20289849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Zentrale Inhalte: </a:t>
            </a:r>
          </a:p>
          <a:p>
            <a:pPr marL="171450" indent="-171450">
              <a:buFontTx/>
              <a:buChar char="-"/>
            </a:pPr>
            <a:r>
              <a:rPr lang="de-DE" dirty="0"/>
              <a:t>Volksfestcharakter auf dennoch erkennbar nicht nur ziviler, sondern politischer Veranstaltung </a:t>
            </a:r>
          </a:p>
          <a:p>
            <a:pPr marL="171450" indent="-171450">
              <a:buFontTx/>
              <a:buChar char="-"/>
            </a:pPr>
            <a:r>
              <a:rPr lang="de-DE" dirty="0"/>
              <a:t>Gemischtes Publikum: jung und alt, Männer und Frauen, in zivil wie auch Uniform</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CE7E121F-665C-4944-802D-F451FCB29D54}" type="slidenum">
              <a:rPr lang="de-DE" smtClean="0"/>
              <a:t>19</a:t>
            </a:fld>
            <a:endParaRPr lang="de-DE"/>
          </a:p>
        </p:txBody>
      </p:sp>
    </p:spTree>
    <p:extLst>
      <p:ext uri="{BB962C8B-B14F-4D97-AF65-F5344CB8AC3E}">
        <p14:creationId xmlns:p14="http://schemas.microsoft.com/office/powerpoint/2010/main" val="2092243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Zentrale Inhalte: </a:t>
            </a:r>
          </a:p>
          <a:p>
            <a:pPr marL="171450" indent="-171450">
              <a:buFontTx/>
              <a:buChar char="-"/>
            </a:pPr>
            <a:r>
              <a:rPr lang="de-DE" dirty="0"/>
              <a:t>Inszenierung von Hitler als volksnaher Kanzler im Bad der Masse</a:t>
            </a:r>
          </a:p>
          <a:p>
            <a:pPr marL="171450" indent="-171450">
              <a:buFontTx/>
              <a:buChar char="-"/>
            </a:pPr>
            <a:r>
              <a:rPr lang="de-DE" dirty="0"/>
              <a:t>Als Propagandabild bereits durch Perspektive erkennbar: Fotograf mit auf dem Weg, nicht spontan aus der Menge, Fokus auf Hitler im Jubel von Frauen und Teilnehmenden; SS-Reihen am Weg verdeutlichen den durchkomponierten Charakter der Veranstaltung ohne Raum für Spontanität </a:t>
            </a:r>
          </a:p>
        </p:txBody>
      </p:sp>
      <p:sp>
        <p:nvSpPr>
          <p:cNvPr id="4" name="Foliennummernplatzhalter 3"/>
          <p:cNvSpPr>
            <a:spLocks noGrp="1"/>
          </p:cNvSpPr>
          <p:nvPr>
            <p:ph type="sldNum" sz="quarter" idx="5"/>
          </p:nvPr>
        </p:nvSpPr>
        <p:spPr/>
        <p:txBody>
          <a:bodyPr/>
          <a:lstStyle/>
          <a:p>
            <a:fld id="{CE7E121F-665C-4944-802D-F451FCB29D54}" type="slidenum">
              <a:rPr lang="de-DE" smtClean="0"/>
              <a:t>20</a:t>
            </a:fld>
            <a:endParaRPr lang="de-DE"/>
          </a:p>
        </p:txBody>
      </p:sp>
    </p:spTree>
    <p:extLst>
      <p:ext uri="{BB962C8B-B14F-4D97-AF65-F5344CB8AC3E}">
        <p14:creationId xmlns:p14="http://schemas.microsoft.com/office/powerpoint/2010/main" val="3135795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67EE-891D-B2F5-B243-70A0E259797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C7FDC48-1480-F616-02A7-7A6960A9AE2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8D0B0AB-9032-0CC6-E60C-FC14E9BF7D51}"/>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2360687-799C-53CD-FB43-CE18958012B2}"/>
              </a:ext>
            </a:extLst>
          </p:cNvPr>
          <p:cNvSpPr>
            <a:spLocks noGrp="1"/>
          </p:cNvSpPr>
          <p:nvPr>
            <p:ph type="sldNum" sz="quarter" idx="5"/>
          </p:nvPr>
        </p:nvSpPr>
        <p:spPr/>
        <p:txBody>
          <a:bodyPr/>
          <a:lstStyle/>
          <a:p>
            <a:fld id="{CE7E121F-665C-4944-802D-F451FCB29D54}" type="slidenum">
              <a:rPr lang="de-DE" smtClean="0"/>
              <a:t>2</a:t>
            </a:fld>
            <a:endParaRPr lang="de-DE"/>
          </a:p>
        </p:txBody>
      </p:sp>
    </p:spTree>
    <p:extLst>
      <p:ext uri="{BB962C8B-B14F-4D97-AF65-F5344CB8AC3E}">
        <p14:creationId xmlns:p14="http://schemas.microsoft.com/office/powerpoint/2010/main" val="1664570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61D0B-9C9A-42C4-EFDD-B302AF78873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F08DC2-BD1C-A08E-8B23-F9A0309C90F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264135C-2FE2-415C-2675-5C883A43D8C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C7D85C2-668B-F176-2468-FCE074C93803}"/>
              </a:ext>
            </a:extLst>
          </p:cNvPr>
          <p:cNvSpPr>
            <a:spLocks noGrp="1"/>
          </p:cNvSpPr>
          <p:nvPr>
            <p:ph type="sldNum" sz="quarter" idx="5"/>
          </p:nvPr>
        </p:nvSpPr>
        <p:spPr/>
        <p:txBody>
          <a:bodyPr/>
          <a:lstStyle/>
          <a:p>
            <a:fld id="{721BDABD-3295-E04E-B5BB-690F90409AE1}" type="slidenum">
              <a:rPr lang="de-DE" smtClean="0"/>
              <a:t>21</a:t>
            </a:fld>
            <a:endParaRPr lang="de-DE"/>
          </a:p>
        </p:txBody>
      </p:sp>
    </p:spTree>
    <p:extLst>
      <p:ext uri="{BB962C8B-B14F-4D97-AF65-F5344CB8AC3E}">
        <p14:creationId xmlns:p14="http://schemas.microsoft.com/office/powerpoint/2010/main" val="2342176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7CE38-AA71-59F1-7170-CC253BFEC36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3BA0EF5-9F50-F7B0-A8B7-BE31D22D54F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F67DD72-3FDC-9E6F-12FB-B8128529BEEE}"/>
              </a:ext>
            </a:extLst>
          </p:cNvPr>
          <p:cNvSpPr>
            <a:spLocks noGrp="1"/>
          </p:cNvSpPr>
          <p:nvPr>
            <p:ph type="body" idx="1"/>
          </p:nvPr>
        </p:nvSpPr>
        <p:spPr/>
        <p:txBody>
          <a:bodyPr/>
          <a:lstStyle/>
          <a:p>
            <a:r>
              <a:rPr lang="de-DE" dirty="0"/>
              <a:t>Zitat, welches das Fazit noch einmal aus der Perspektive eines Besuchers belegt und illustriert.</a:t>
            </a:r>
          </a:p>
        </p:txBody>
      </p:sp>
      <p:sp>
        <p:nvSpPr>
          <p:cNvPr id="4" name="Foliennummernplatzhalter 3">
            <a:extLst>
              <a:ext uri="{FF2B5EF4-FFF2-40B4-BE49-F238E27FC236}">
                <a16:creationId xmlns:a16="http://schemas.microsoft.com/office/drawing/2014/main" id="{688F97FF-46D3-5E1F-BE82-91FEE2CE6C5C}"/>
              </a:ext>
            </a:extLst>
          </p:cNvPr>
          <p:cNvSpPr>
            <a:spLocks noGrp="1"/>
          </p:cNvSpPr>
          <p:nvPr>
            <p:ph type="sldNum" sz="quarter" idx="5"/>
          </p:nvPr>
        </p:nvSpPr>
        <p:spPr/>
        <p:txBody>
          <a:bodyPr/>
          <a:lstStyle/>
          <a:p>
            <a:fld id="{721BDABD-3295-E04E-B5BB-690F90409AE1}" type="slidenum">
              <a:rPr lang="de-DE" smtClean="0"/>
              <a:t>22</a:t>
            </a:fld>
            <a:endParaRPr lang="de-DE"/>
          </a:p>
        </p:txBody>
      </p:sp>
    </p:spTree>
    <p:extLst>
      <p:ext uri="{BB962C8B-B14F-4D97-AF65-F5344CB8AC3E}">
        <p14:creationId xmlns:p14="http://schemas.microsoft.com/office/powerpoint/2010/main" val="3407182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BCE07-7F9B-8623-8D90-7860138341B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D3DFC66-76DC-AD03-290F-8557976A815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0F4F499-E384-1E53-8E5B-3D400064030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4061007-069D-5DDA-8A8C-33932C3187AC}"/>
              </a:ext>
            </a:extLst>
          </p:cNvPr>
          <p:cNvSpPr>
            <a:spLocks noGrp="1"/>
          </p:cNvSpPr>
          <p:nvPr>
            <p:ph type="sldNum" sz="quarter" idx="5"/>
          </p:nvPr>
        </p:nvSpPr>
        <p:spPr/>
        <p:txBody>
          <a:bodyPr/>
          <a:lstStyle/>
          <a:p>
            <a:fld id="{CE7E121F-665C-4944-802D-F451FCB29D54}" type="slidenum">
              <a:rPr lang="de-DE" smtClean="0"/>
              <a:t>24</a:t>
            </a:fld>
            <a:endParaRPr lang="de-DE"/>
          </a:p>
        </p:txBody>
      </p:sp>
    </p:spTree>
    <p:extLst>
      <p:ext uri="{BB962C8B-B14F-4D97-AF65-F5344CB8AC3E}">
        <p14:creationId xmlns:p14="http://schemas.microsoft.com/office/powerpoint/2010/main" val="3753152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8AD3D-750A-5BB4-E801-C9EC5CF058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FFFF12-6599-FF20-8DE9-3ADB1A78E7E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EFB7EE1-A684-562B-8279-8CF6E0A17D0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CB42470-0A45-6B31-9594-DD851B41FAB7}"/>
              </a:ext>
            </a:extLst>
          </p:cNvPr>
          <p:cNvSpPr>
            <a:spLocks noGrp="1"/>
          </p:cNvSpPr>
          <p:nvPr>
            <p:ph type="sldNum" sz="quarter" idx="5"/>
          </p:nvPr>
        </p:nvSpPr>
        <p:spPr/>
        <p:txBody>
          <a:bodyPr/>
          <a:lstStyle/>
          <a:p>
            <a:fld id="{CE7E121F-665C-4944-802D-F451FCB29D54}" type="slidenum">
              <a:rPr lang="de-DE" smtClean="0"/>
              <a:t>25</a:t>
            </a:fld>
            <a:endParaRPr lang="de-DE"/>
          </a:p>
        </p:txBody>
      </p:sp>
    </p:spTree>
    <p:extLst>
      <p:ext uri="{BB962C8B-B14F-4D97-AF65-F5344CB8AC3E}">
        <p14:creationId xmlns:p14="http://schemas.microsoft.com/office/powerpoint/2010/main" val="928514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50250-6080-7E45-6A3D-B11C0ED07E5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D93A477-D565-0D24-C8C5-1A999B192D8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200534F-57A3-C276-30DF-C72C436E8598}"/>
              </a:ext>
            </a:extLst>
          </p:cNvPr>
          <p:cNvSpPr>
            <a:spLocks noGrp="1"/>
          </p:cNvSpPr>
          <p:nvPr>
            <p:ph type="body" idx="1"/>
          </p:nvPr>
        </p:nvSpPr>
        <p:spPr/>
        <p:txBody>
          <a:bodyPr/>
          <a:lstStyle/>
          <a:p>
            <a:r>
              <a:rPr lang="de-DE" dirty="0"/>
              <a:t>Wochenschaubeitrag (hier leider ohne Ton) zum Reichserntedankfest.</a:t>
            </a:r>
          </a:p>
        </p:txBody>
      </p:sp>
      <p:sp>
        <p:nvSpPr>
          <p:cNvPr id="4" name="Foliennummernplatzhalter 3">
            <a:extLst>
              <a:ext uri="{FF2B5EF4-FFF2-40B4-BE49-F238E27FC236}">
                <a16:creationId xmlns:a16="http://schemas.microsoft.com/office/drawing/2014/main" id="{FDC43000-54A3-F891-FE7B-3A3B2D53B142}"/>
              </a:ext>
            </a:extLst>
          </p:cNvPr>
          <p:cNvSpPr>
            <a:spLocks noGrp="1"/>
          </p:cNvSpPr>
          <p:nvPr>
            <p:ph type="sldNum" sz="quarter" idx="5"/>
          </p:nvPr>
        </p:nvSpPr>
        <p:spPr/>
        <p:txBody>
          <a:bodyPr/>
          <a:lstStyle/>
          <a:p>
            <a:fld id="{721BDABD-3295-E04E-B5BB-690F90409AE1}" type="slidenum">
              <a:rPr lang="de-DE" smtClean="0"/>
              <a:t>26</a:t>
            </a:fld>
            <a:endParaRPr lang="de-DE"/>
          </a:p>
        </p:txBody>
      </p:sp>
    </p:spTree>
    <p:extLst>
      <p:ext uri="{BB962C8B-B14F-4D97-AF65-F5344CB8AC3E}">
        <p14:creationId xmlns:p14="http://schemas.microsoft.com/office/powerpoint/2010/main" val="3836574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269D1-92E8-72AB-68A3-D6D29AF36C1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23170F-5513-4FAC-EEDE-8995E91618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0459FE5-B46F-D738-99BA-816B05CD326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E37A6D9-BCEE-2573-DB8A-F540ECBF21CA}"/>
              </a:ext>
            </a:extLst>
          </p:cNvPr>
          <p:cNvSpPr>
            <a:spLocks noGrp="1"/>
          </p:cNvSpPr>
          <p:nvPr>
            <p:ph type="sldNum" sz="quarter" idx="5"/>
          </p:nvPr>
        </p:nvSpPr>
        <p:spPr/>
        <p:txBody>
          <a:bodyPr/>
          <a:lstStyle/>
          <a:p>
            <a:fld id="{CE7E121F-665C-4944-802D-F451FCB29D54}" type="slidenum">
              <a:rPr lang="de-DE" smtClean="0"/>
              <a:t>28</a:t>
            </a:fld>
            <a:endParaRPr lang="de-DE"/>
          </a:p>
        </p:txBody>
      </p:sp>
    </p:spTree>
    <p:extLst>
      <p:ext uri="{BB962C8B-B14F-4D97-AF65-F5344CB8AC3E}">
        <p14:creationId xmlns:p14="http://schemas.microsoft.com/office/powerpoint/2010/main" val="74986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99A4-DD96-3DF5-8084-15FF87312E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DF9308-2991-C932-D8E7-AF487CE82B9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8771BD5-6950-5657-1496-48919BE14C44}"/>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Aber wie wurde das von den Teilnehmenden wahrgenommen? Um das genauer herauszufinden, werfen wir einen Blick auf die Teilnehmenden und die Stimmung vor Ort.</a:t>
            </a:r>
          </a:p>
        </p:txBody>
      </p:sp>
      <p:sp>
        <p:nvSpPr>
          <p:cNvPr id="4" name="Foliennummernplatzhalter 3">
            <a:extLst>
              <a:ext uri="{FF2B5EF4-FFF2-40B4-BE49-F238E27FC236}">
                <a16:creationId xmlns:a16="http://schemas.microsoft.com/office/drawing/2014/main" id="{E203BD36-8EED-A432-EFD1-D66FF6AD5BB7}"/>
              </a:ext>
            </a:extLst>
          </p:cNvPr>
          <p:cNvSpPr>
            <a:spLocks noGrp="1"/>
          </p:cNvSpPr>
          <p:nvPr>
            <p:ph type="sldNum" sz="quarter" idx="5"/>
          </p:nvPr>
        </p:nvSpPr>
        <p:spPr/>
        <p:txBody>
          <a:bodyPr/>
          <a:lstStyle/>
          <a:p>
            <a:fld id="{721BDABD-3295-E04E-B5BB-690F90409AE1}" type="slidenum">
              <a:rPr lang="de-DE" smtClean="0"/>
              <a:t>29</a:t>
            </a:fld>
            <a:endParaRPr lang="de-DE"/>
          </a:p>
        </p:txBody>
      </p:sp>
    </p:spTree>
    <p:extLst>
      <p:ext uri="{BB962C8B-B14F-4D97-AF65-F5344CB8AC3E}">
        <p14:creationId xmlns:p14="http://schemas.microsoft.com/office/powerpoint/2010/main" val="3815630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7562E-5561-DA83-31E5-7A2500F030B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EAA84F-C443-44A0-77AC-3A04F57070E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50CF48-1DF8-162E-98F4-28A95AC1E8A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E4A9F9E-C689-A9A5-4C0A-CCB0E84182A1}"/>
              </a:ext>
            </a:extLst>
          </p:cNvPr>
          <p:cNvSpPr>
            <a:spLocks noGrp="1"/>
          </p:cNvSpPr>
          <p:nvPr>
            <p:ph type="sldNum" sz="quarter" idx="5"/>
          </p:nvPr>
        </p:nvSpPr>
        <p:spPr/>
        <p:txBody>
          <a:bodyPr/>
          <a:lstStyle/>
          <a:p>
            <a:fld id="{721BDABD-3295-E04E-B5BB-690F90409AE1}" type="slidenum">
              <a:rPr lang="de-DE" smtClean="0"/>
              <a:t>30</a:t>
            </a:fld>
            <a:endParaRPr lang="de-DE"/>
          </a:p>
        </p:txBody>
      </p:sp>
    </p:spTree>
    <p:extLst>
      <p:ext uri="{BB962C8B-B14F-4D97-AF65-F5344CB8AC3E}">
        <p14:creationId xmlns:p14="http://schemas.microsoft.com/office/powerpoint/2010/main" val="2040587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78E97-865B-7495-B7E6-4A38AB4D62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C81D84-8603-6521-4EB4-3FBFB600D1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F24853-9291-00BE-894F-BFC049EE6D2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E7CDE19-097C-23FA-D98A-D1870CF71587}"/>
              </a:ext>
            </a:extLst>
          </p:cNvPr>
          <p:cNvSpPr>
            <a:spLocks noGrp="1"/>
          </p:cNvSpPr>
          <p:nvPr>
            <p:ph type="sldNum" sz="quarter" idx="5"/>
          </p:nvPr>
        </p:nvSpPr>
        <p:spPr/>
        <p:txBody>
          <a:bodyPr/>
          <a:lstStyle/>
          <a:p>
            <a:fld id="{721BDABD-3295-E04E-B5BB-690F90409AE1}" type="slidenum">
              <a:rPr lang="de-DE" smtClean="0"/>
              <a:t>31</a:t>
            </a:fld>
            <a:endParaRPr lang="de-DE"/>
          </a:p>
        </p:txBody>
      </p:sp>
    </p:spTree>
    <p:extLst>
      <p:ext uri="{BB962C8B-B14F-4D97-AF65-F5344CB8AC3E}">
        <p14:creationId xmlns:p14="http://schemas.microsoft.com/office/powerpoint/2010/main" val="28960391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E9811-E644-3B82-BE0D-5A4A7105BEC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9F54AE4-2859-95FF-755E-E5CE7FC391B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D179FDC-C4BC-CBA9-A354-6DC932B7692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2DB0DAD-3B02-C640-697E-76AA19536EE6}"/>
              </a:ext>
            </a:extLst>
          </p:cNvPr>
          <p:cNvSpPr>
            <a:spLocks noGrp="1"/>
          </p:cNvSpPr>
          <p:nvPr>
            <p:ph type="sldNum" sz="quarter" idx="5"/>
          </p:nvPr>
        </p:nvSpPr>
        <p:spPr/>
        <p:txBody>
          <a:bodyPr/>
          <a:lstStyle/>
          <a:p>
            <a:fld id="{721BDABD-3295-E04E-B5BB-690F90409AE1}" type="slidenum">
              <a:rPr lang="de-DE" smtClean="0"/>
              <a:t>32</a:t>
            </a:fld>
            <a:endParaRPr lang="de-DE"/>
          </a:p>
        </p:txBody>
      </p:sp>
    </p:spTree>
    <p:extLst>
      <p:ext uri="{BB962C8B-B14F-4D97-AF65-F5344CB8AC3E}">
        <p14:creationId xmlns:p14="http://schemas.microsoft.com/office/powerpoint/2010/main" val="4037283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C0869-72B2-27FF-942F-9361309060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557319-C730-E89B-5D56-0048A15F7D4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54CB4DB-D566-DFED-0708-E2638F2589BB}"/>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Aber wie wurde das von den Teilnehmenden wahrgenommen? Um das genauer herauszufinden, werfen wir einen Blick auf die Teilnehmenden und die Stimmung vor Ort.</a:t>
            </a:r>
          </a:p>
        </p:txBody>
      </p:sp>
      <p:sp>
        <p:nvSpPr>
          <p:cNvPr id="4" name="Foliennummernplatzhalter 3">
            <a:extLst>
              <a:ext uri="{FF2B5EF4-FFF2-40B4-BE49-F238E27FC236}">
                <a16:creationId xmlns:a16="http://schemas.microsoft.com/office/drawing/2014/main" id="{A4B9B7F1-E0DC-94C3-98D8-B945F635810B}"/>
              </a:ext>
            </a:extLst>
          </p:cNvPr>
          <p:cNvSpPr>
            <a:spLocks noGrp="1"/>
          </p:cNvSpPr>
          <p:nvPr>
            <p:ph type="sldNum" sz="quarter" idx="5"/>
          </p:nvPr>
        </p:nvSpPr>
        <p:spPr/>
        <p:txBody>
          <a:bodyPr/>
          <a:lstStyle/>
          <a:p>
            <a:fld id="{721BDABD-3295-E04E-B5BB-690F90409AE1}" type="slidenum">
              <a:rPr lang="de-DE" smtClean="0"/>
              <a:t>3</a:t>
            </a:fld>
            <a:endParaRPr lang="de-DE"/>
          </a:p>
        </p:txBody>
      </p:sp>
    </p:spTree>
    <p:extLst>
      <p:ext uri="{BB962C8B-B14F-4D97-AF65-F5344CB8AC3E}">
        <p14:creationId xmlns:p14="http://schemas.microsoft.com/office/powerpoint/2010/main" val="84911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1E883-344C-6FCF-8FAF-7F9B8B2FB77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F181A6-B2D8-64C6-6267-AEA7C4B4FD2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5C3FBA0-909D-DE4E-0361-F2CB142EF4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Zitat, welches das Fazit noch einmal aus der Perspektive eines Besuchers belegt und illustriert.</a:t>
            </a:r>
          </a:p>
          <a:p>
            <a:endParaRPr lang="de-DE" dirty="0"/>
          </a:p>
        </p:txBody>
      </p:sp>
      <p:sp>
        <p:nvSpPr>
          <p:cNvPr id="4" name="Foliennummernplatzhalter 3">
            <a:extLst>
              <a:ext uri="{FF2B5EF4-FFF2-40B4-BE49-F238E27FC236}">
                <a16:creationId xmlns:a16="http://schemas.microsoft.com/office/drawing/2014/main" id="{C8590808-9CC8-EE9E-F211-32B2AC37E2F1}"/>
              </a:ext>
            </a:extLst>
          </p:cNvPr>
          <p:cNvSpPr>
            <a:spLocks noGrp="1"/>
          </p:cNvSpPr>
          <p:nvPr>
            <p:ph type="sldNum" sz="quarter" idx="5"/>
          </p:nvPr>
        </p:nvSpPr>
        <p:spPr/>
        <p:txBody>
          <a:bodyPr/>
          <a:lstStyle/>
          <a:p>
            <a:fld id="{721BDABD-3295-E04E-B5BB-690F90409AE1}" type="slidenum">
              <a:rPr lang="de-DE" smtClean="0"/>
              <a:t>33</a:t>
            </a:fld>
            <a:endParaRPr lang="de-DE"/>
          </a:p>
        </p:txBody>
      </p:sp>
    </p:spTree>
    <p:extLst>
      <p:ext uri="{BB962C8B-B14F-4D97-AF65-F5344CB8AC3E}">
        <p14:creationId xmlns:p14="http://schemas.microsoft.com/office/powerpoint/2010/main" val="34698820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D56D4-5BCE-36D0-407E-E4EC8E99C7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ADD8B7-7F48-206C-997E-B61A3B51EA0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DC692E1-DD8E-5B53-6D5E-EE27EF22D0B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6811662-C16C-BAA6-40CD-F9ED059B2AB2}"/>
              </a:ext>
            </a:extLst>
          </p:cNvPr>
          <p:cNvSpPr>
            <a:spLocks noGrp="1"/>
          </p:cNvSpPr>
          <p:nvPr>
            <p:ph type="sldNum" sz="quarter" idx="5"/>
          </p:nvPr>
        </p:nvSpPr>
        <p:spPr/>
        <p:txBody>
          <a:bodyPr/>
          <a:lstStyle/>
          <a:p>
            <a:fld id="{CE7E121F-665C-4944-802D-F451FCB29D54}" type="slidenum">
              <a:rPr lang="de-DE" smtClean="0"/>
              <a:t>35</a:t>
            </a:fld>
            <a:endParaRPr lang="de-DE"/>
          </a:p>
        </p:txBody>
      </p:sp>
    </p:spTree>
    <p:extLst>
      <p:ext uri="{BB962C8B-B14F-4D97-AF65-F5344CB8AC3E}">
        <p14:creationId xmlns:p14="http://schemas.microsoft.com/office/powerpoint/2010/main" val="307963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31EB4-2A85-8F8C-D670-6B70092F41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2E4C837-6AB9-EBAB-F2B2-CD4ED80AB29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C71CDD0-3CD9-8232-8C2B-B290212CCE4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1F12FA3-02CF-0E74-5AE3-5738D33E2CB7}"/>
              </a:ext>
            </a:extLst>
          </p:cNvPr>
          <p:cNvSpPr>
            <a:spLocks noGrp="1"/>
          </p:cNvSpPr>
          <p:nvPr>
            <p:ph type="sldNum" sz="quarter" idx="5"/>
          </p:nvPr>
        </p:nvSpPr>
        <p:spPr/>
        <p:txBody>
          <a:bodyPr/>
          <a:lstStyle/>
          <a:p>
            <a:fld id="{CE7E121F-665C-4944-802D-F451FCB29D54}" type="slidenum">
              <a:rPr lang="de-DE" smtClean="0"/>
              <a:t>36</a:t>
            </a:fld>
            <a:endParaRPr lang="de-DE"/>
          </a:p>
        </p:txBody>
      </p:sp>
    </p:spTree>
    <p:extLst>
      <p:ext uri="{BB962C8B-B14F-4D97-AF65-F5344CB8AC3E}">
        <p14:creationId xmlns:p14="http://schemas.microsoft.com/office/powerpoint/2010/main" val="3153568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2802E-02ED-9EB8-783A-C5323D2B50D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8F5F3B6-E7BB-462C-8180-B612DEEE054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A31619A-92B5-BCE6-29E4-38B4790AE362}"/>
              </a:ext>
            </a:extLst>
          </p:cNvPr>
          <p:cNvSpPr>
            <a:spLocks noGrp="1"/>
          </p:cNvSpPr>
          <p:nvPr>
            <p:ph type="body" idx="1"/>
          </p:nvPr>
        </p:nvSpPr>
        <p:spPr/>
        <p:txBody>
          <a:bodyPr/>
          <a:lstStyle/>
          <a:p>
            <a:r>
              <a:rPr lang="de-DE" dirty="0"/>
              <a:t>Wochenschaubeitrag (hier leider ohne Ton) zum Reichserntedankfest.</a:t>
            </a:r>
          </a:p>
        </p:txBody>
      </p:sp>
      <p:sp>
        <p:nvSpPr>
          <p:cNvPr id="4" name="Foliennummernplatzhalter 3">
            <a:extLst>
              <a:ext uri="{FF2B5EF4-FFF2-40B4-BE49-F238E27FC236}">
                <a16:creationId xmlns:a16="http://schemas.microsoft.com/office/drawing/2014/main" id="{F9BCFBAB-E686-2B07-9272-1414DD222D5D}"/>
              </a:ext>
            </a:extLst>
          </p:cNvPr>
          <p:cNvSpPr>
            <a:spLocks noGrp="1"/>
          </p:cNvSpPr>
          <p:nvPr>
            <p:ph type="sldNum" sz="quarter" idx="5"/>
          </p:nvPr>
        </p:nvSpPr>
        <p:spPr/>
        <p:txBody>
          <a:bodyPr/>
          <a:lstStyle/>
          <a:p>
            <a:fld id="{721BDABD-3295-E04E-B5BB-690F90409AE1}" type="slidenum">
              <a:rPr lang="de-DE" smtClean="0"/>
              <a:t>37</a:t>
            </a:fld>
            <a:endParaRPr lang="de-DE"/>
          </a:p>
        </p:txBody>
      </p:sp>
    </p:spTree>
    <p:extLst>
      <p:ext uri="{BB962C8B-B14F-4D97-AF65-F5344CB8AC3E}">
        <p14:creationId xmlns:p14="http://schemas.microsoft.com/office/powerpoint/2010/main" val="14698751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3750D-31FC-0920-1DDC-205DA7EC89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FF85DFC-73EB-FCB2-27E0-1A5F450B2D1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F4033E-C6BD-09CD-907E-A16625CD90E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F3CEF927-6FD3-0679-FE73-CA20271CCA54}"/>
              </a:ext>
            </a:extLst>
          </p:cNvPr>
          <p:cNvSpPr>
            <a:spLocks noGrp="1"/>
          </p:cNvSpPr>
          <p:nvPr>
            <p:ph type="sldNum" sz="quarter" idx="5"/>
          </p:nvPr>
        </p:nvSpPr>
        <p:spPr/>
        <p:txBody>
          <a:bodyPr/>
          <a:lstStyle/>
          <a:p>
            <a:fld id="{CE7E121F-665C-4944-802D-F451FCB29D54}" type="slidenum">
              <a:rPr lang="de-DE" smtClean="0"/>
              <a:t>39</a:t>
            </a:fld>
            <a:endParaRPr lang="de-DE"/>
          </a:p>
        </p:txBody>
      </p:sp>
    </p:spTree>
    <p:extLst>
      <p:ext uri="{BB962C8B-B14F-4D97-AF65-F5344CB8AC3E}">
        <p14:creationId xmlns:p14="http://schemas.microsoft.com/office/powerpoint/2010/main" val="21161175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1AE9A-4EDB-4B20-A89C-A5EF212F84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494F67-1374-EBD0-7997-BC18FA234DD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9CA270B-428E-F866-2277-D98B7C64743C}"/>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Aber wie wurde das von den Teilnehmenden wahrgenommen? Um das genauer herauszufinden, werfen wir einen Blick auf die Teilnehmenden und die Stimmung vor Ort.</a:t>
            </a:r>
          </a:p>
        </p:txBody>
      </p:sp>
      <p:sp>
        <p:nvSpPr>
          <p:cNvPr id="4" name="Foliennummernplatzhalter 3">
            <a:extLst>
              <a:ext uri="{FF2B5EF4-FFF2-40B4-BE49-F238E27FC236}">
                <a16:creationId xmlns:a16="http://schemas.microsoft.com/office/drawing/2014/main" id="{52B628AF-0CBE-F035-69B0-E725A1A4992F}"/>
              </a:ext>
            </a:extLst>
          </p:cNvPr>
          <p:cNvSpPr>
            <a:spLocks noGrp="1"/>
          </p:cNvSpPr>
          <p:nvPr>
            <p:ph type="sldNum" sz="quarter" idx="5"/>
          </p:nvPr>
        </p:nvSpPr>
        <p:spPr/>
        <p:txBody>
          <a:bodyPr/>
          <a:lstStyle/>
          <a:p>
            <a:fld id="{721BDABD-3295-E04E-B5BB-690F90409AE1}" type="slidenum">
              <a:rPr lang="de-DE" smtClean="0"/>
              <a:t>40</a:t>
            </a:fld>
            <a:endParaRPr lang="de-DE"/>
          </a:p>
        </p:txBody>
      </p:sp>
    </p:spTree>
    <p:extLst>
      <p:ext uri="{BB962C8B-B14F-4D97-AF65-F5344CB8AC3E}">
        <p14:creationId xmlns:p14="http://schemas.microsoft.com/office/powerpoint/2010/main" val="40132714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5957E-1446-70CB-C523-66A6A1A2D3C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CB71008-08F7-CB24-8ACD-42424D46622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06FE5A1-889E-57F2-C6E6-F82FD191A9B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2CE7F00-54F8-6A41-E90D-D73B56B0BC66}"/>
              </a:ext>
            </a:extLst>
          </p:cNvPr>
          <p:cNvSpPr>
            <a:spLocks noGrp="1"/>
          </p:cNvSpPr>
          <p:nvPr>
            <p:ph type="sldNum" sz="quarter" idx="5"/>
          </p:nvPr>
        </p:nvSpPr>
        <p:spPr/>
        <p:txBody>
          <a:bodyPr/>
          <a:lstStyle/>
          <a:p>
            <a:fld id="{721BDABD-3295-E04E-B5BB-690F90409AE1}" type="slidenum">
              <a:rPr lang="de-DE" smtClean="0"/>
              <a:t>41</a:t>
            </a:fld>
            <a:endParaRPr lang="de-DE"/>
          </a:p>
        </p:txBody>
      </p:sp>
    </p:spTree>
    <p:extLst>
      <p:ext uri="{BB962C8B-B14F-4D97-AF65-F5344CB8AC3E}">
        <p14:creationId xmlns:p14="http://schemas.microsoft.com/office/powerpoint/2010/main" val="6507658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3FB74-87D8-4579-1517-010E20804BC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B089190-0430-F70F-10EF-68DE0609801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20B9890-A4F4-DAE0-8073-4EDB61866E3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690FD4A-09C1-1234-0DDB-BA69FD997021}"/>
              </a:ext>
            </a:extLst>
          </p:cNvPr>
          <p:cNvSpPr>
            <a:spLocks noGrp="1"/>
          </p:cNvSpPr>
          <p:nvPr>
            <p:ph type="sldNum" sz="quarter" idx="5"/>
          </p:nvPr>
        </p:nvSpPr>
        <p:spPr/>
        <p:txBody>
          <a:bodyPr/>
          <a:lstStyle/>
          <a:p>
            <a:fld id="{721BDABD-3295-E04E-B5BB-690F90409AE1}" type="slidenum">
              <a:rPr lang="de-DE" smtClean="0"/>
              <a:t>42</a:t>
            </a:fld>
            <a:endParaRPr lang="de-DE"/>
          </a:p>
        </p:txBody>
      </p:sp>
    </p:spTree>
    <p:extLst>
      <p:ext uri="{BB962C8B-B14F-4D97-AF65-F5344CB8AC3E}">
        <p14:creationId xmlns:p14="http://schemas.microsoft.com/office/powerpoint/2010/main" val="9639415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38D59-E60E-B9DE-AD0C-BF74085D27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809F43F-0847-8066-6A63-C8471BDE90D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3FFEF85-BA71-1301-CE08-26CBA32810D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99CF697-CB77-A472-597F-2BAED6A11C83}"/>
              </a:ext>
            </a:extLst>
          </p:cNvPr>
          <p:cNvSpPr>
            <a:spLocks noGrp="1"/>
          </p:cNvSpPr>
          <p:nvPr>
            <p:ph type="sldNum" sz="quarter" idx="5"/>
          </p:nvPr>
        </p:nvSpPr>
        <p:spPr/>
        <p:txBody>
          <a:bodyPr/>
          <a:lstStyle/>
          <a:p>
            <a:fld id="{721BDABD-3295-E04E-B5BB-690F90409AE1}" type="slidenum">
              <a:rPr lang="de-DE" smtClean="0"/>
              <a:t>43</a:t>
            </a:fld>
            <a:endParaRPr lang="de-DE"/>
          </a:p>
        </p:txBody>
      </p:sp>
    </p:spTree>
    <p:extLst>
      <p:ext uri="{BB962C8B-B14F-4D97-AF65-F5344CB8AC3E}">
        <p14:creationId xmlns:p14="http://schemas.microsoft.com/office/powerpoint/2010/main" val="471457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FF4E2-3A79-26FE-C337-2B3859DD547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74385B-C508-A65C-9E21-C29FBC68EEE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6725B07-8E1B-7512-B606-09C23A4D6A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Zitat, welches das Fazit noch einmal aus der Perspektive eines Besuchers belegt und illustriert.</a:t>
            </a:r>
          </a:p>
          <a:p>
            <a:endParaRPr lang="de-DE" dirty="0"/>
          </a:p>
        </p:txBody>
      </p:sp>
      <p:sp>
        <p:nvSpPr>
          <p:cNvPr id="4" name="Foliennummernplatzhalter 3">
            <a:extLst>
              <a:ext uri="{FF2B5EF4-FFF2-40B4-BE49-F238E27FC236}">
                <a16:creationId xmlns:a16="http://schemas.microsoft.com/office/drawing/2014/main" id="{924A22EF-491A-E5D1-6E24-25AE388FD61E}"/>
              </a:ext>
            </a:extLst>
          </p:cNvPr>
          <p:cNvSpPr>
            <a:spLocks noGrp="1"/>
          </p:cNvSpPr>
          <p:nvPr>
            <p:ph type="sldNum" sz="quarter" idx="5"/>
          </p:nvPr>
        </p:nvSpPr>
        <p:spPr/>
        <p:txBody>
          <a:bodyPr/>
          <a:lstStyle/>
          <a:p>
            <a:fld id="{721BDABD-3295-E04E-B5BB-690F90409AE1}" type="slidenum">
              <a:rPr lang="de-DE" smtClean="0"/>
              <a:t>44</a:t>
            </a:fld>
            <a:endParaRPr lang="de-DE"/>
          </a:p>
        </p:txBody>
      </p:sp>
    </p:spTree>
    <p:extLst>
      <p:ext uri="{BB962C8B-B14F-4D97-AF65-F5344CB8AC3E}">
        <p14:creationId xmlns:p14="http://schemas.microsoft.com/office/powerpoint/2010/main" val="2750073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1D5FA-5314-515A-DCB9-BCF907B8682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F240B2B-E706-B4B2-1D6B-1D2BCF097F5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21F9250-A9DC-8599-022C-BA8F661130C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7B72EEB-A84D-380A-4EE5-EDE2464CF470}"/>
              </a:ext>
            </a:extLst>
          </p:cNvPr>
          <p:cNvSpPr>
            <a:spLocks noGrp="1"/>
          </p:cNvSpPr>
          <p:nvPr>
            <p:ph type="sldNum" sz="quarter" idx="5"/>
          </p:nvPr>
        </p:nvSpPr>
        <p:spPr/>
        <p:txBody>
          <a:bodyPr/>
          <a:lstStyle/>
          <a:p>
            <a:fld id="{CE7E121F-665C-4944-802D-F451FCB29D54}" type="slidenum">
              <a:rPr lang="de-DE" smtClean="0"/>
              <a:t>4</a:t>
            </a:fld>
            <a:endParaRPr lang="de-DE"/>
          </a:p>
        </p:txBody>
      </p:sp>
    </p:spTree>
    <p:extLst>
      <p:ext uri="{BB962C8B-B14F-4D97-AF65-F5344CB8AC3E}">
        <p14:creationId xmlns:p14="http://schemas.microsoft.com/office/powerpoint/2010/main" val="3042392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F70E4-212D-E150-BF15-FC88AA1451D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D4AC673-3BBE-C0E6-0D57-274E444D45A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5D70C99-0E7E-4D65-CD70-E06F7BE0A229}"/>
              </a:ext>
            </a:extLst>
          </p:cNvPr>
          <p:cNvSpPr>
            <a:spLocks noGrp="1"/>
          </p:cNvSpPr>
          <p:nvPr>
            <p:ph type="body" idx="1"/>
          </p:nvPr>
        </p:nvSpPr>
        <p:spPr/>
        <p:txBody>
          <a:bodyPr/>
          <a:lstStyle/>
          <a:p>
            <a:r>
              <a:rPr lang="de-DE" dirty="0"/>
              <a:t>Wochenschaubeitrag (hier leider ohne Ton) zum Reichserntedankfest.</a:t>
            </a:r>
          </a:p>
          <a:p>
            <a:endParaRPr lang="de-DE" dirty="0"/>
          </a:p>
          <a:p>
            <a:r>
              <a:rPr lang="de-DE" dirty="0"/>
              <a:t>Hier können die Schüler*innen das Gesamtsetting und seine mediale Aufbereitung sehen für den ersten Eindruck.</a:t>
            </a:r>
          </a:p>
        </p:txBody>
      </p:sp>
      <p:sp>
        <p:nvSpPr>
          <p:cNvPr id="4" name="Foliennummernplatzhalter 3">
            <a:extLst>
              <a:ext uri="{FF2B5EF4-FFF2-40B4-BE49-F238E27FC236}">
                <a16:creationId xmlns:a16="http://schemas.microsoft.com/office/drawing/2014/main" id="{9FA48751-9193-06F6-D3AF-7DE6E9E1855C}"/>
              </a:ext>
            </a:extLst>
          </p:cNvPr>
          <p:cNvSpPr>
            <a:spLocks noGrp="1"/>
          </p:cNvSpPr>
          <p:nvPr>
            <p:ph type="sldNum" sz="quarter" idx="5"/>
          </p:nvPr>
        </p:nvSpPr>
        <p:spPr/>
        <p:txBody>
          <a:bodyPr/>
          <a:lstStyle/>
          <a:p>
            <a:fld id="{721BDABD-3295-E04E-B5BB-690F90409AE1}" type="slidenum">
              <a:rPr lang="de-DE" smtClean="0"/>
              <a:t>5</a:t>
            </a:fld>
            <a:endParaRPr lang="de-DE"/>
          </a:p>
        </p:txBody>
      </p:sp>
    </p:spTree>
    <p:extLst>
      <p:ext uri="{BB962C8B-B14F-4D97-AF65-F5344CB8AC3E}">
        <p14:creationId xmlns:p14="http://schemas.microsoft.com/office/powerpoint/2010/main" val="43435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B4B57-1790-173E-BD53-FAA2E6E0E4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0864853-9772-F80C-F571-3C086290B8D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DA7509F-776B-FF18-DAC9-79867CEA8784}"/>
              </a:ext>
            </a:extLst>
          </p:cNvPr>
          <p:cNvSpPr>
            <a:spLocks noGrp="1"/>
          </p:cNvSpPr>
          <p:nvPr>
            <p:ph type="body" idx="1"/>
          </p:nvPr>
        </p:nvSpPr>
        <p:spPr/>
        <p:txBody>
          <a:bodyPr/>
          <a:lstStyle/>
          <a:p>
            <a:r>
              <a:rPr lang="de-DE" dirty="0"/>
              <a:t>Hier kann und soll der Eindruck vertieft werden. </a:t>
            </a:r>
          </a:p>
        </p:txBody>
      </p:sp>
      <p:sp>
        <p:nvSpPr>
          <p:cNvPr id="4" name="Foliennummernplatzhalter 3">
            <a:extLst>
              <a:ext uri="{FF2B5EF4-FFF2-40B4-BE49-F238E27FC236}">
                <a16:creationId xmlns:a16="http://schemas.microsoft.com/office/drawing/2014/main" id="{4E646112-F7BC-CFC0-25A7-7DC05D6ED4F5}"/>
              </a:ext>
            </a:extLst>
          </p:cNvPr>
          <p:cNvSpPr>
            <a:spLocks noGrp="1"/>
          </p:cNvSpPr>
          <p:nvPr>
            <p:ph type="sldNum" sz="quarter" idx="5"/>
          </p:nvPr>
        </p:nvSpPr>
        <p:spPr/>
        <p:txBody>
          <a:bodyPr/>
          <a:lstStyle/>
          <a:p>
            <a:fld id="{CE7E121F-665C-4944-802D-F451FCB29D54}" type="slidenum">
              <a:rPr lang="de-DE" smtClean="0"/>
              <a:t>6</a:t>
            </a:fld>
            <a:endParaRPr lang="de-DE"/>
          </a:p>
        </p:txBody>
      </p:sp>
    </p:spTree>
    <p:extLst>
      <p:ext uri="{BB962C8B-B14F-4D97-AF65-F5344CB8AC3E}">
        <p14:creationId xmlns:p14="http://schemas.microsoft.com/office/powerpoint/2010/main" val="276344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7C999-8460-BF39-BF67-63D03EB4F27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4273770-FEA2-E0C0-E401-DDD25F4298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C10783A-565E-E901-64A2-3A35C20003BB}"/>
              </a:ext>
            </a:extLst>
          </p:cNvPr>
          <p:cNvSpPr>
            <a:spLocks noGrp="1"/>
          </p:cNvSpPr>
          <p:nvPr>
            <p:ph type="body" idx="1"/>
          </p:nvPr>
        </p:nvSpPr>
        <p:spPr/>
        <p:txBody>
          <a:bodyPr/>
          <a:lstStyle/>
          <a:p>
            <a:r>
              <a:rPr lang="de-DE" dirty="0"/>
              <a:t>Hier kann und soll der Eindruck vertieft werden. </a:t>
            </a:r>
          </a:p>
        </p:txBody>
      </p:sp>
      <p:sp>
        <p:nvSpPr>
          <p:cNvPr id="4" name="Foliennummernplatzhalter 3">
            <a:extLst>
              <a:ext uri="{FF2B5EF4-FFF2-40B4-BE49-F238E27FC236}">
                <a16:creationId xmlns:a16="http://schemas.microsoft.com/office/drawing/2014/main" id="{631CB05F-6C58-BEEF-2375-FFF49241710E}"/>
              </a:ext>
            </a:extLst>
          </p:cNvPr>
          <p:cNvSpPr>
            <a:spLocks noGrp="1"/>
          </p:cNvSpPr>
          <p:nvPr>
            <p:ph type="sldNum" sz="quarter" idx="5"/>
          </p:nvPr>
        </p:nvSpPr>
        <p:spPr/>
        <p:txBody>
          <a:bodyPr/>
          <a:lstStyle/>
          <a:p>
            <a:fld id="{CE7E121F-665C-4944-802D-F451FCB29D54}" type="slidenum">
              <a:rPr lang="de-DE" smtClean="0"/>
              <a:t>7</a:t>
            </a:fld>
            <a:endParaRPr lang="de-DE"/>
          </a:p>
        </p:txBody>
      </p:sp>
    </p:spTree>
    <p:extLst>
      <p:ext uri="{BB962C8B-B14F-4D97-AF65-F5344CB8AC3E}">
        <p14:creationId xmlns:p14="http://schemas.microsoft.com/office/powerpoint/2010/main" val="483846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2EA7F-B0F4-E6F2-08B0-5CEFFD742A4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954C2D-FBA9-3128-33C2-7B9B3751BDB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B2B832A-77F7-FFBF-98DA-777BC4B39119}"/>
              </a:ext>
            </a:extLst>
          </p:cNvPr>
          <p:cNvSpPr>
            <a:spLocks noGrp="1"/>
          </p:cNvSpPr>
          <p:nvPr>
            <p:ph type="body" idx="1"/>
          </p:nvPr>
        </p:nvSpPr>
        <p:spPr/>
        <p:txBody>
          <a:bodyPr/>
          <a:lstStyle/>
          <a:p>
            <a:r>
              <a:rPr lang="de-DE" dirty="0"/>
              <a:t>Zentrale Inhalte: </a:t>
            </a:r>
          </a:p>
          <a:p>
            <a:pPr marL="171450" indent="-171450">
              <a:buFontTx/>
              <a:buChar char="-"/>
            </a:pPr>
            <a:r>
              <a:rPr lang="de-DE" dirty="0"/>
              <a:t>Inszenierung von Hitler als volksnaher Kanzler im Bad der Masse</a:t>
            </a:r>
          </a:p>
          <a:p>
            <a:pPr marL="171450" indent="-171450">
              <a:buFontTx/>
              <a:buChar char="-"/>
            </a:pPr>
            <a:r>
              <a:rPr lang="de-DE" dirty="0"/>
              <a:t>Als Propagandabild bereits durch Perspektive erkennbar: Fotograf mit auf dem Weg, nicht spontan aus der Menge, Fokus auf Hitler im Jubel von Frauen und Teilnehmenden; SS-Reihen am Weg verdeutlichen den durchkomponierten Charakter der Veranstaltung ohne Raum für Spontanität </a:t>
            </a:r>
          </a:p>
        </p:txBody>
      </p:sp>
      <p:sp>
        <p:nvSpPr>
          <p:cNvPr id="4" name="Foliennummernplatzhalter 3">
            <a:extLst>
              <a:ext uri="{FF2B5EF4-FFF2-40B4-BE49-F238E27FC236}">
                <a16:creationId xmlns:a16="http://schemas.microsoft.com/office/drawing/2014/main" id="{4D628E27-C845-253E-A9DC-EA88130F9FE9}"/>
              </a:ext>
            </a:extLst>
          </p:cNvPr>
          <p:cNvSpPr>
            <a:spLocks noGrp="1"/>
          </p:cNvSpPr>
          <p:nvPr>
            <p:ph type="sldNum" sz="quarter" idx="5"/>
          </p:nvPr>
        </p:nvSpPr>
        <p:spPr/>
        <p:txBody>
          <a:bodyPr/>
          <a:lstStyle/>
          <a:p>
            <a:fld id="{CE7E121F-665C-4944-802D-F451FCB29D54}" type="slidenum">
              <a:rPr lang="de-DE" smtClean="0"/>
              <a:t>8</a:t>
            </a:fld>
            <a:endParaRPr lang="de-DE"/>
          </a:p>
        </p:txBody>
      </p:sp>
    </p:spTree>
    <p:extLst>
      <p:ext uri="{BB962C8B-B14F-4D97-AF65-F5344CB8AC3E}">
        <p14:creationId xmlns:p14="http://schemas.microsoft.com/office/powerpoint/2010/main" val="4016555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C9A62-BB36-FC80-01D1-D0A5559841D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9EB697-5FCE-F2FC-25B0-4F8E2391B5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9226C35-280C-86D4-725B-875EE06E8DD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602F64B-A5C9-390B-B6DE-26D006955CC2}"/>
              </a:ext>
            </a:extLst>
          </p:cNvPr>
          <p:cNvSpPr>
            <a:spLocks noGrp="1"/>
          </p:cNvSpPr>
          <p:nvPr>
            <p:ph type="sldNum" sz="quarter" idx="5"/>
          </p:nvPr>
        </p:nvSpPr>
        <p:spPr/>
        <p:txBody>
          <a:bodyPr/>
          <a:lstStyle/>
          <a:p>
            <a:fld id="{721BDABD-3295-E04E-B5BB-690F90409AE1}" type="slidenum">
              <a:rPr lang="de-DE" smtClean="0"/>
              <a:t>9</a:t>
            </a:fld>
            <a:endParaRPr lang="de-DE"/>
          </a:p>
        </p:txBody>
      </p:sp>
    </p:spTree>
    <p:extLst>
      <p:ext uri="{BB962C8B-B14F-4D97-AF65-F5344CB8AC3E}">
        <p14:creationId xmlns:p14="http://schemas.microsoft.com/office/powerpoint/2010/main" val="1477074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ti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945FCD5B-06A5-299B-EC3A-B972AFC291F6}"/>
              </a:ext>
            </a:extLst>
          </p:cNvPr>
          <p:cNvPicPr>
            <a:picLocks noChangeAspect="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t="16727" b="30027"/>
          <a:stretch/>
        </p:blipFill>
        <p:spPr>
          <a:xfrm>
            <a:off x="6096000" y="0"/>
            <a:ext cx="6096000" cy="2169994"/>
          </a:xfrm>
          <a:prstGeom prst="rect">
            <a:avLst/>
          </a:prstGeom>
        </p:spPr>
      </p:pic>
      <p:pic>
        <p:nvPicPr>
          <p:cNvPr id="15" name="Grafik 14">
            <a:extLst>
              <a:ext uri="{FF2B5EF4-FFF2-40B4-BE49-F238E27FC236}">
                <a16:creationId xmlns:a16="http://schemas.microsoft.com/office/drawing/2014/main" id="{02E3433E-C74B-F512-254B-57C5FFBE696F}"/>
              </a:ext>
            </a:extLst>
          </p:cNvPr>
          <p:cNvPicPr>
            <a:picLocks noChangeAspect="1"/>
          </p:cNvPicPr>
          <p:nvPr userDrawn="1"/>
        </p:nvPicPr>
        <p:blipFill>
          <a:blip r:embed="rId3">
            <a:duotone>
              <a:prstClr val="black"/>
              <a:schemeClr val="accent1">
                <a:tint val="45000"/>
                <a:satMod val="400000"/>
              </a:schemeClr>
            </a:duotone>
          </a:blip>
          <a:srcRect b="46782"/>
          <a:stretch/>
        </p:blipFill>
        <p:spPr>
          <a:xfrm>
            <a:off x="0" y="1"/>
            <a:ext cx="6096000" cy="2169994"/>
          </a:xfrm>
          <a:prstGeom prst="rect">
            <a:avLst/>
          </a:prstGeom>
        </p:spPr>
      </p:pic>
      <p:sp>
        <p:nvSpPr>
          <p:cNvPr id="18" name="Textfeld 17">
            <a:extLst>
              <a:ext uri="{FF2B5EF4-FFF2-40B4-BE49-F238E27FC236}">
                <a16:creationId xmlns:a16="http://schemas.microsoft.com/office/drawing/2014/main" id="{29755A75-EC26-8F65-FF3C-AA012145E083}"/>
              </a:ext>
            </a:extLst>
          </p:cNvPr>
          <p:cNvSpPr txBox="1"/>
          <p:nvPr userDrawn="1"/>
        </p:nvSpPr>
        <p:spPr>
          <a:xfrm>
            <a:off x="1945672" y="1923773"/>
            <a:ext cx="7615452" cy="246221"/>
          </a:xfrm>
          <a:prstGeom prst="rect">
            <a:avLst/>
          </a:prstGeom>
          <a:solidFill>
            <a:schemeClr val="bg1">
              <a:alpha val="77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solidFill>
                  <a:schemeClr val="accent4"/>
                </a:solidFill>
              </a:rPr>
              <a:t>Aufgenommen 1937. Bayerische Staatsbibliothek München, Bildarchiv. ⎹   Aufgenommen 2021. Sammlung </a:t>
            </a:r>
            <a:r>
              <a:rPr lang="de-DE" sz="1000" dirty="0" err="1">
                <a:solidFill>
                  <a:schemeClr val="accent4"/>
                </a:solidFill>
              </a:rPr>
              <a:t>Gelderblom</a:t>
            </a:r>
            <a:r>
              <a:rPr lang="de-DE" sz="1000" dirty="0">
                <a:solidFill>
                  <a:schemeClr val="accent4"/>
                </a:solidFill>
              </a:rPr>
              <a:t>. </a:t>
            </a:r>
            <a:endParaRPr lang="de-DE" dirty="0"/>
          </a:p>
        </p:txBody>
      </p:sp>
      <p:sp>
        <p:nvSpPr>
          <p:cNvPr id="3" name="Untertitel 2">
            <a:extLst>
              <a:ext uri="{FF2B5EF4-FFF2-40B4-BE49-F238E27FC236}">
                <a16:creationId xmlns:a16="http://schemas.microsoft.com/office/drawing/2014/main" id="{37340A12-43EC-0688-DAB6-C2A0A14AA92D}"/>
              </a:ext>
            </a:extLst>
          </p:cNvPr>
          <p:cNvSpPr>
            <a:spLocks noGrp="1"/>
          </p:cNvSpPr>
          <p:nvPr>
            <p:ph type="subTitle" idx="1" hasCustomPrompt="1"/>
          </p:nvPr>
        </p:nvSpPr>
        <p:spPr>
          <a:xfrm>
            <a:off x="1524000" y="5191686"/>
            <a:ext cx="9144000" cy="1655762"/>
          </a:xfrm>
        </p:spPr>
        <p:txBody>
          <a:bodyPr>
            <a:normAutofit/>
          </a:bodyPr>
          <a:lstStyle>
            <a:lvl1pPr marL="0" indent="0" algn="ctr">
              <a:buNone/>
              <a:defRPr sz="2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Veranstaltung/Anlass⎹ Ort ⎹ Datum</a:t>
            </a:r>
          </a:p>
        </p:txBody>
      </p:sp>
      <p:sp>
        <p:nvSpPr>
          <p:cNvPr id="22" name="Rechteck 21">
            <a:extLst>
              <a:ext uri="{FF2B5EF4-FFF2-40B4-BE49-F238E27FC236}">
                <a16:creationId xmlns:a16="http://schemas.microsoft.com/office/drawing/2014/main" id="{62412740-5F65-94BB-F174-6645885D65CF}"/>
              </a:ext>
            </a:extLst>
          </p:cNvPr>
          <p:cNvSpPr/>
          <p:nvPr userDrawn="1"/>
        </p:nvSpPr>
        <p:spPr>
          <a:xfrm>
            <a:off x="10668000" y="5808372"/>
            <a:ext cx="1524000" cy="10496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8412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DD745E-AA3A-2195-1374-E43814C3A8C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A841697F-5243-D54F-6CAF-85CC7ACD8E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D333DC72-C25C-9077-9A47-82A21649F7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Fußzeilenplatzhalter 4">
            <a:extLst>
              <a:ext uri="{FF2B5EF4-FFF2-40B4-BE49-F238E27FC236}">
                <a16:creationId xmlns:a16="http://schemas.microsoft.com/office/drawing/2014/main" id="{B936F221-C40F-4497-2D69-91C7E8308EDC}"/>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5151CBED-D215-61A9-A17B-B892A33F8707}"/>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973995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0E07CC-765E-2781-E04A-AE138ECEEF73}"/>
              </a:ext>
            </a:extLst>
          </p:cNvPr>
          <p:cNvSpPr>
            <a:spLocks noGrp="1"/>
          </p:cNvSpPr>
          <p:nvPr>
            <p:ph type="title"/>
          </p:nvPr>
        </p:nvSpPr>
        <p:spPr/>
        <p:txBody>
          <a:bodyPr/>
          <a:lstStyle/>
          <a:p>
            <a:r>
              <a:rPr lang="de-DE" dirty="0"/>
              <a:t>Mastertitelformat bearbeiten</a:t>
            </a:r>
          </a:p>
        </p:txBody>
      </p:sp>
      <p:sp>
        <p:nvSpPr>
          <p:cNvPr id="3" name="Vertikaler Textplatzhalter 2">
            <a:extLst>
              <a:ext uri="{FF2B5EF4-FFF2-40B4-BE49-F238E27FC236}">
                <a16:creationId xmlns:a16="http://schemas.microsoft.com/office/drawing/2014/main" id="{832200EB-2636-B2E0-7AD0-0A6CAC9AB21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80B5392B-7B84-A0D8-9C89-DDA26F7A92F1}"/>
              </a:ext>
            </a:extLst>
          </p:cNvPr>
          <p:cNvSpPr>
            <a:spLocks noGrp="1"/>
          </p:cNvSpPr>
          <p:nvPr>
            <p:ph type="ftr" sz="quarter" idx="11"/>
          </p:nvPr>
        </p:nvSpPr>
        <p:spPr>
          <a:xfrm>
            <a:off x="4038600" y="6356350"/>
            <a:ext cx="4114800" cy="365125"/>
          </a:xfrm>
          <a:prstGeom prst="rect">
            <a:avLst/>
          </a:prstGeom>
        </p:spPr>
        <p:txBody>
          <a:bodyPr/>
          <a:lstStyle>
            <a:lvl1pPr>
              <a:defRPr>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A9330A9-8339-F310-5C6D-A44881DB20FD}"/>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896437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7026D2-C0D7-9B82-24B4-90A5E365FDC6}"/>
              </a:ext>
            </a:extLst>
          </p:cNvPr>
          <p:cNvSpPr>
            <a:spLocks noGrp="1"/>
          </p:cNvSpPr>
          <p:nvPr>
            <p:ph type="title"/>
          </p:nvPr>
        </p:nvSpPr>
        <p:spPr>
          <a:xfrm>
            <a:off x="1751526" y="365125"/>
            <a:ext cx="9602273"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95A53BD7-397B-F618-4DC0-65D2046B81A5}"/>
              </a:ext>
            </a:extLst>
          </p:cNvPr>
          <p:cNvSpPr>
            <a:spLocks noGrp="1"/>
          </p:cNvSpPr>
          <p:nvPr>
            <p:ph idx="1"/>
          </p:nvPr>
        </p:nvSpPr>
        <p:spPr>
          <a:xfrm>
            <a:off x="1751526" y="1825625"/>
            <a:ext cx="960227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Fußzeilenplatzhalter 4">
            <a:extLst>
              <a:ext uri="{FF2B5EF4-FFF2-40B4-BE49-F238E27FC236}">
                <a16:creationId xmlns:a16="http://schemas.microsoft.com/office/drawing/2014/main" id="{ABFED000-6F5A-E297-4F86-88FDFBB293D8}"/>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75E0144-A18C-82E2-5CF8-0C25A69B4A1D}"/>
              </a:ext>
            </a:extLst>
          </p:cNvPr>
          <p:cNvPicPr>
            <a:picLocks noChangeAspect="1"/>
          </p:cNvPicPr>
          <p:nvPr userDrawn="1"/>
        </p:nvPicPr>
        <p:blipFill>
          <a:blip r:embed="rId2"/>
          <a:stretch>
            <a:fillRect/>
          </a:stretch>
        </p:blipFill>
        <p:spPr>
          <a:xfrm>
            <a:off x="10668000" y="6019567"/>
            <a:ext cx="1391798" cy="838433"/>
          </a:xfrm>
          <a:prstGeom prst="rect">
            <a:avLst/>
          </a:prstGeom>
        </p:spPr>
      </p:pic>
      <p:pic>
        <p:nvPicPr>
          <p:cNvPr id="13" name="Grafik 12">
            <a:extLst>
              <a:ext uri="{FF2B5EF4-FFF2-40B4-BE49-F238E27FC236}">
                <a16:creationId xmlns:a16="http://schemas.microsoft.com/office/drawing/2014/main" id="{ED7C1A36-2173-535C-8B4A-E33F5A3DE023}"/>
              </a:ext>
            </a:extLst>
          </p:cNvPr>
          <p:cNvPicPr>
            <a:picLocks/>
          </p:cNvPicPr>
          <p:nvPr userDrawn="1"/>
        </p:nvPicPr>
        <p:blipFill>
          <a:blip r:embed="rId3">
            <a:duotone>
              <a:prstClr val="black"/>
              <a:schemeClr val="accent1">
                <a:tint val="45000"/>
                <a:satMod val="400000"/>
              </a:schemeClr>
            </a:duotone>
          </a:blip>
          <a:srcRect l="34700" r="51742"/>
          <a:stretch/>
        </p:blipFill>
        <p:spPr>
          <a:xfrm>
            <a:off x="0" y="0"/>
            <a:ext cx="1389600" cy="6858000"/>
          </a:xfrm>
          <a:prstGeom prst="rect">
            <a:avLst/>
          </a:prstGeom>
        </p:spPr>
      </p:pic>
    </p:spTree>
    <p:extLst>
      <p:ext uri="{BB962C8B-B14F-4D97-AF65-F5344CB8AC3E}">
        <p14:creationId xmlns:p14="http://schemas.microsoft.com/office/powerpoint/2010/main" val="3024656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7026D2-C0D7-9B82-24B4-90A5E365FDC6}"/>
              </a:ext>
            </a:extLst>
          </p:cNvPr>
          <p:cNvSpPr>
            <a:spLocks noGrp="1"/>
          </p:cNvSpPr>
          <p:nvPr>
            <p:ph type="title"/>
          </p:nvPr>
        </p:nvSpPr>
        <p:spPr>
          <a:xfrm>
            <a:off x="1751526" y="365125"/>
            <a:ext cx="9602273"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95A53BD7-397B-F618-4DC0-65D2046B81A5}"/>
              </a:ext>
            </a:extLst>
          </p:cNvPr>
          <p:cNvSpPr>
            <a:spLocks noGrp="1"/>
          </p:cNvSpPr>
          <p:nvPr>
            <p:ph idx="1"/>
          </p:nvPr>
        </p:nvSpPr>
        <p:spPr>
          <a:xfrm>
            <a:off x="1751526" y="1825625"/>
            <a:ext cx="960227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Fußzeilenplatzhalter 4">
            <a:extLst>
              <a:ext uri="{FF2B5EF4-FFF2-40B4-BE49-F238E27FC236}">
                <a16:creationId xmlns:a16="http://schemas.microsoft.com/office/drawing/2014/main" id="{ABFED000-6F5A-E297-4F86-88FDFBB293D8}"/>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75E0144-A18C-82E2-5CF8-0C25A69B4A1D}"/>
              </a:ext>
            </a:extLst>
          </p:cNvPr>
          <p:cNvPicPr>
            <a:picLocks noChangeAspect="1"/>
          </p:cNvPicPr>
          <p:nvPr userDrawn="1"/>
        </p:nvPicPr>
        <p:blipFill>
          <a:blip r:embed="rId2"/>
          <a:stretch>
            <a:fillRect/>
          </a:stretch>
        </p:blipFill>
        <p:spPr>
          <a:xfrm>
            <a:off x="10668000" y="6019567"/>
            <a:ext cx="1391798" cy="838433"/>
          </a:xfrm>
          <a:prstGeom prst="rect">
            <a:avLst/>
          </a:prstGeom>
        </p:spPr>
      </p:pic>
      <p:pic>
        <p:nvPicPr>
          <p:cNvPr id="12" name="Grafik 11">
            <a:extLst>
              <a:ext uri="{FF2B5EF4-FFF2-40B4-BE49-F238E27FC236}">
                <a16:creationId xmlns:a16="http://schemas.microsoft.com/office/drawing/2014/main" id="{4A071051-9D88-DDE5-4FAA-0610E0E1C967}"/>
              </a:ext>
            </a:extLst>
          </p:cNvPr>
          <p:cNvPicPr>
            <a:picLocks noChangeAspect="1"/>
          </p:cNvPicPr>
          <p:nvPr userDrawn="1"/>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66000"/>
                    </a14:imgEffect>
                  </a14:imgLayer>
                </a14:imgProps>
              </a:ext>
            </a:extLst>
          </a:blip>
          <a:srcRect l="35000" r="51301"/>
          <a:stretch/>
        </p:blipFill>
        <p:spPr>
          <a:xfrm>
            <a:off x="1" y="0"/>
            <a:ext cx="1391798" cy="6858000"/>
          </a:xfrm>
          <a:prstGeom prst="rect">
            <a:avLst/>
          </a:prstGeom>
        </p:spPr>
      </p:pic>
    </p:spTree>
    <p:extLst>
      <p:ext uri="{BB962C8B-B14F-4D97-AF65-F5344CB8AC3E}">
        <p14:creationId xmlns:p14="http://schemas.microsoft.com/office/powerpoint/2010/main" val="1433761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26FAF-ABD8-30B6-BD61-21E1C3D91831}"/>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23D7D4F6-1B9E-75AF-686C-5D6E0E9BC8F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Tree>
    <p:extLst>
      <p:ext uri="{BB962C8B-B14F-4D97-AF65-F5344CB8AC3E}">
        <p14:creationId xmlns:p14="http://schemas.microsoft.com/office/powerpoint/2010/main" val="146850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20EDA0-455A-9664-38AA-90E3DCAF42FA}"/>
              </a:ext>
            </a:extLst>
          </p:cNvPr>
          <p:cNvSpPr>
            <a:spLocks noGrp="1"/>
          </p:cNvSpPr>
          <p:nvPr>
            <p:ph type="title"/>
          </p:nvPr>
        </p:nvSpPr>
        <p:spPr>
          <a:xfrm>
            <a:off x="1676400" y="483337"/>
            <a:ext cx="10515600"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1942661C-6755-8455-21DA-51E3C12A377F}"/>
              </a:ext>
            </a:extLst>
          </p:cNvPr>
          <p:cNvSpPr>
            <a:spLocks noGrp="1"/>
          </p:cNvSpPr>
          <p:nvPr>
            <p:ph sz="half" idx="1"/>
          </p:nvPr>
        </p:nvSpPr>
        <p:spPr>
          <a:xfrm>
            <a:off x="1676400" y="1943837"/>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8513777-99D9-9D6B-E3C0-931E69661F5C}"/>
              </a:ext>
            </a:extLst>
          </p:cNvPr>
          <p:cNvSpPr>
            <a:spLocks noGrp="1"/>
          </p:cNvSpPr>
          <p:nvPr>
            <p:ph sz="half" idx="2"/>
          </p:nvPr>
        </p:nvSpPr>
        <p:spPr>
          <a:xfrm>
            <a:off x="7010400" y="1943837"/>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04267F07-496A-2FD8-5D49-8A1C20A3356A}"/>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9514C271-26CA-DE15-DAE0-7C0F40FA29C8}"/>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993553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3F088B-1B84-D0BF-47AE-BDA026625D2C}"/>
              </a:ext>
            </a:extLst>
          </p:cNvPr>
          <p:cNvSpPr>
            <a:spLocks noGrp="1"/>
          </p:cNvSpPr>
          <p:nvPr>
            <p:ph type="title"/>
          </p:nvPr>
        </p:nvSpPr>
        <p:spPr>
          <a:xfrm>
            <a:off x="1767067"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C8D444C-CD70-C742-F4DD-4C8F2DC52192}"/>
              </a:ext>
            </a:extLst>
          </p:cNvPr>
          <p:cNvSpPr>
            <a:spLocks noGrp="1"/>
          </p:cNvSpPr>
          <p:nvPr>
            <p:ph type="body" idx="1"/>
          </p:nvPr>
        </p:nvSpPr>
        <p:spPr>
          <a:xfrm>
            <a:off x="1767067"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46B0CA5-DD55-D3B1-449D-C98CD642123A}"/>
              </a:ext>
            </a:extLst>
          </p:cNvPr>
          <p:cNvSpPr>
            <a:spLocks noGrp="1"/>
          </p:cNvSpPr>
          <p:nvPr>
            <p:ph sz="half" idx="2"/>
          </p:nvPr>
        </p:nvSpPr>
        <p:spPr>
          <a:xfrm>
            <a:off x="1767067"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10B0D33-5F10-215D-6A6B-3747306567FB}"/>
              </a:ext>
            </a:extLst>
          </p:cNvPr>
          <p:cNvSpPr>
            <a:spLocks noGrp="1"/>
          </p:cNvSpPr>
          <p:nvPr>
            <p:ph type="body" sz="quarter" idx="3"/>
          </p:nvPr>
        </p:nvSpPr>
        <p:spPr>
          <a:xfrm>
            <a:off x="7099479"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9D8FAE67-9A11-2EA9-7B45-7A267E385B0A}"/>
              </a:ext>
            </a:extLst>
          </p:cNvPr>
          <p:cNvSpPr>
            <a:spLocks noGrp="1"/>
          </p:cNvSpPr>
          <p:nvPr>
            <p:ph sz="quarter" idx="4"/>
          </p:nvPr>
        </p:nvSpPr>
        <p:spPr>
          <a:xfrm>
            <a:off x="7099479"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Fußzeilenplatzhalter 4">
            <a:extLst>
              <a:ext uri="{FF2B5EF4-FFF2-40B4-BE49-F238E27FC236}">
                <a16:creationId xmlns:a16="http://schemas.microsoft.com/office/drawing/2014/main" id="{C503EF4F-251C-3040-CC13-A0DB95A9605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11" name="Grafik 10">
            <a:extLst>
              <a:ext uri="{FF2B5EF4-FFF2-40B4-BE49-F238E27FC236}">
                <a16:creationId xmlns:a16="http://schemas.microsoft.com/office/drawing/2014/main" id="{21B6A295-D52D-FDCA-FE23-D4A0F21BB4B1}"/>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356245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60F2DA-BD72-E8D4-DAEA-289410827439}"/>
              </a:ext>
            </a:extLst>
          </p:cNvPr>
          <p:cNvSpPr>
            <a:spLocks noGrp="1"/>
          </p:cNvSpPr>
          <p:nvPr>
            <p:ph type="title"/>
          </p:nvPr>
        </p:nvSpPr>
        <p:spPr>
          <a:xfrm>
            <a:off x="1751526" y="365125"/>
            <a:ext cx="9602273" cy="1325563"/>
          </a:xfrm>
        </p:spPr>
        <p:txBody>
          <a:bodyPr/>
          <a:lstStyle/>
          <a:p>
            <a:r>
              <a:rPr lang="de-DE"/>
              <a:t>Mastertitelformat bearbeiten</a:t>
            </a:r>
          </a:p>
        </p:txBody>
      </p:sp>
      <p:sp>
        <p:nvSpPr>
          <p:cNvPr id="6" name="Fußzeilenplatzhalter 4">
            <a:extLst>
              <a:ext uri="{FF2B5EF4-FFF2-40B4-BE49-F238E27FC236}">
                <a16:creationId xmlns:a16="http://schemas.microsoft.com/office/drawing/2014/main" id="{F4F4D8F5-1BCF-ADCA-F96A-4A84081B9C5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7" name="Grafik 6">
            <a:extLst>
              <a:ext uri="{FF2B5EF4-FFF2-40B4-BE49-F238E27FC236}">
                <a16:creationId xmlns:a16="http://schemas.microsoft.com/office/drawing/2014/main" id="{5ADC15A1-9FC3-3648-8A34-F287BE2473E6}"/>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51812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CB6A524D-7105-C3CF-B21B-B51715A2CEA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6" name="Grafik 5">
            <a:extLst>
              <a:ext uri="{FF2B5EF4-FFF2-40B4-BE49-F238E27FC236}">
                <a16:creationId xmlns:a16="http://schemas.microsoft.com/office/drawing/2014/main" id="{9FCC5B1F-5A5F-EC09-03E5-68852E9E3D07}"/>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193598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F2F714-EED4-16F0-B563-8C33016C154A}"/>
              </a:ext>
            </a:extLst>
          </p:cNvPr>
          <p:cNvSpPr>
            <a:spLocks noGrp="1"/>
          </p:cNvSpPr>
          <p:nvPr>
            <p:ph type="title"/>
          </p:nvPr>
        </p:nvSpPr>
        <p:spPr>
          <a:xfrm>
            <a:off x="1676400" y="470079"/>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79861381-6D59-9A6B-FFF1-B5AE3228E78D}"/>
              </a:ext>
            </a:extLst>
          </p:cNvPr>
          <p:cNvSpPr>
            <a:spLocks noGrp="1"/>
          </p:cNvSpPr>
          <p:nvPr>
            <p:ph idx="1"/>
          </p:nvPr>
        </p:nvSpPr>
        <p:spPr>
          <a:xfrm>
            <a:off x="6019800" y="1000304"/>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486E1CA5-77DD-CC7B-DC17-F91249C0150A}"/>
              </a:ext>
            </a:extLst>
          </p:cNvPr>
          <p:cNvSpPr>
            <a:spLocks noGrp="1"/>
          </p:cNvSpPr>
          <p:nvPr>
            <p:ph type="body" sz="half" idx="2"/>
          </p:nvPr>
        </p:nvSpPr>
        <p:spPr>
          <a:xfrm>
            <a:off x="1676400" y="2070279"/>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Fußzeilenplatzhalter 4">
            <a:extLst>
              <a:ext uri="{FF2B5EF4-FFF2-40B4-BE49-F238E27FC236}">
                <a16:creationId xmlns:a16="http://schemas.microsoft.com/office/drawing/2014/main" id="{6B84DF7A-EAC0-438F-5A3E-7EC679EE224C}"/>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AECA2BC7-5C19-7DEA-6294-52BBF2CFBDFD}"/>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937382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40958DF8-095A-3014-6BE7-E05CF78B1C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100FA96-95CA-7309-038F-45993973A3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8FB1F92B-0AB6-3A90-A5F3-D9D0445FEB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de-DE" dirty="0"/>
              <a:t>Jan </a:t>
            </a:r>
            <a:r>
              <a:rPr lang="de-DE" dirty="0" err="1"/>
              <a:t>Waitzmann</a:t>
            </a:r>
            <a:endParaRPr lang="de-DE" dirty="0"/>
          </a:p>
          <a:p>
            <a:r>
              <a:rPr lang="de-DE" dirty="0">
                <a:solidFill>
                  <a:schemeClr val="accent3"/>
                </a:solidFill>
              </a:rPr>
              <a:t>Dokumentations- und Lernort </a:t>
            </a:r>
            <a:r>
              <a:rPr lang="de-DE" dirty="0" err="1">
                <a:solidFill>
                  <a:schemeClr val="accent3"/>
                </a:solidFill>
              </a:rPr>
              <a:t>Bückeberg</a:t>
            </a:r>
            <a:endParaRPr lang="de-DE" dirty="0">
              <a:solidFill>
                <a:schemeClr val="accent3"/>
              </a:solidFill>
            </a:endParaRPr>
          </a:p>
        </p:txBody>
      </p:sp>
      <p:pic>
        <p:nvPicPr>
          <p:cNvPr id="13" name="Grafik 12">
            <a:extLst>
              <a:ext uri="{FF2B5EF4-FFF2-40B4-BE49-F238E27FC236}">
                <a16:creationId xmlns:a16="http://schemas.microsoft.com/office/drawing/2014/main" id="{0897A999-6EB3-A290-7700-A9219BD6432E}"/>
              </a:ext>
            </a:extLst>
          </p:cNvPr>
          <p:cNvPicPr>
            <a:picLocks noChangeAspect="1"/>
          </p:cNvPicPr>
          <p:nvPr userDrawn="1"/>
        </p:nvPicPr>
        <p:blipFill>
          <a:blip r:embed="rId13"/>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1601307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jpg"/><Relationship Id="rId7" Type="http://schemas.openxmlformats.org/officeDocument/2006/relationships/image" Target="../media/image14.sv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6.jp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3D3A1-8D12-C0CD-BBA4-B0B0146EA6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7A5D3C-3A76-7B78-5FE7-F36DA569D79B}"/>
              </a:ext>
            </a:extLst>
          </p:cNvPr>
          <p:cNvSpPr>
            <a:spLocks noGrp="1"/>
          </p:cNvSpPr>
          <p:nvPr>
            <p:ph type="ctrTitle" idx="4294967295"/>
          </p:nvPr>
        </p:nvSpPr>
        <p:spPr>
          <a:xfrm>
            <a:off x="890788" y="2665925"/>
            <a:ext cx="10410423" cy="1236373"/>
          </a:xfrm>
        </p:spPr>
        <p:txBody>
          <a:bodyPr>
            <a:normAutofit/>
          </a:bodyPr>
          <a:lstStyle/>
          <a:p>
            <a:pPr indent="457200" algn="ctr"/>
            <a:br>
              <a:rPr lang="de-DE" sz="2700" dirty="0">
                <a:effectLst/>
                <a:latin typeface="Helvetica Neue" panose="02000503000000020004" pitchFamily="2" charset="0"/>
              </a:rPr>
            </a:br>
            <a:br>
              <a:rPr lang="de-DE" sz="2700" dirty="0">
                <a:effectLst/>
                <a:latin typeface="Helvetica Neue" panose="02000503000000020004" pitchFamily="2" charset="0"/>
              </a:rPr>
            </a:br>
            <a:r>
              <a:rPr lang="de-DE" sz="2700" dirty="0">
                <a:latin typeface="Arial" panose="020B0604020202020204" pitchFamily="34" charset="0"/>
                <a:cs typeface="Arial" panose="020B0604020202020204" pitchFamily="34" charset="0"/>
              </a:rPr>
              <a:t>Verführung, Überzeugung, Zwang?</a:t>
            </a:r>
            <a:endParaRPr lang="de-DE" dirty="0"/>
          </a:p>
        </p:txBody>
      </p:sp>
      <p:sp>
        <p:nvSpPr>
          <p:cNvPr id="3" name="Untertitel 2">
            <a:extLst>
              <a:ext uri="{FF2B5EF4-FFF2-40B4-BE49-F238E27FC236}">
                <a16:creationId xmlns:a16="http://schemas.microsoft.com/office/drawing/2014/main" id="{D0F0259D-D1DB-85F5-F119-F24AF52AEEC8}"/>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4" name="Textfeld 3">
            <a:extLst>
              <a:ext uri="{FF2B5EF4-FFF2-40B4-BE49-F238E27FC236}">
                <a16:creationId xmlns:a16="http://schemas.microsoft.com/office/drawing/2014/main" id="{E31D73B9-C612-60A3-18B4-FA2094926A86}"/>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Das Reichserntedankfest und die Entstehung der NS-Volksgemeinschaft</a:t>
            </a:r>
          </a:p>
        </p:txBody>
      </p:sp>
    </p:spTree>
    <p:extLst>
      <p:ext uri="{BB962C8B-B14F-4D97-AF65-F5344CB8AC3E}">
        <p14:creationId xmlns:p14="http://schemas.microsoft.com/office/powerpoint/2010/main" val="384833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DA766-48BC-23E2-29E0-185A58480D7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57A424-92AD-42C3-CC33-668B37904CE5}"/>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4450168E-2D22-602C-47FD-D3B74E13BF06}"/>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a:t>
            </a:r>
            <a:r>
              <a:rPr lang="de-DE" dirty="0"/>
              <a:t>sondern sie mit Hilfe eines Massenspektakels auf den Führer eingeschworen werden sollten. </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516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B6F4B-E4FB-9F57-6CC2-D6D3D763B93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6FD01A-0192-1421-E231-F5ABBDBFBC4F}"/>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EF1197E3-477F-BBD8-6700-B363C0F6891C}"/>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3216053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CA5DD-A8E9-D564-AA34-3907A13B01B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73AB6C-89B6-20B5-C044-E185518DE4E5}"/>
              </a:ext>
            </a:extLst>
          </p:cNvPr>
          <p:cNvSpPr>
            <a:spLocks noGrp="1"/>
          </p:cNvSpPr>
          <p:nvPr>
            <p:ph type="ctrTitle" idx="4294967295"/>
          </p:nvPr>
        </p:nvSpPr>
        <p:spPr>
          <a:xfrm>
            <a:off x="890788" y="2665925"/>
            <a:ext cx="10410423" cy="1236373"/>
          </a:xfrm>
        </p:spPr>
        <p:txBody>
          <a:bodyPr>
            <a:normAutofit/>
          </a:bodyPr>
          <a:lstStyle/>
          <a:p>
            <a:pPr indent="457200" algn="ctr"/>
            <a:br>
              <a:rPr lang="de-DE" sz="2700" dirty="0">
                <a:effectLst/>
                <a:latin typeface="Helvetica Neue" panose="02000503000000020004" pitchFamily="2" charset="0"/>
              </a:rPr>
            </a:br>
            <a:br>
              <a:rPr lang="de-DE" sz="2700" dirty="0">
                <a:effectLst/>
                <a:latin typeface="Helvetica Neue" panose="02000503000000020004" pitchFamily="2" charset="0"/>
              </a:rPr>
            </a:br>
            <a:r>
              <a:rPr lang="de-DE" sz="2700" dirty="0">
                <a:latin typeface="Arial" panose="020B0604020202020204" pitchFamily="34" charset="0"/>
                <a:cs typeface="Arial" panose="020B0604020202020204" pitchFamily="34" charset="0"/>
              </a:rPr>
              <a:t>Verführung, Überzeugung, Zwang?</a:t>
            </a:r>
            <a:endParaRPr lang="de-DE" dirty="0"/>
          </a:p>
        </p:txBody>
      </p:sp>
      <p:sp>
        <p:nvSpPr>
          <p:cNvPr id="3" name="Untertitel 2">
            <a:extLst>
              <a:ext uri="{FF2B5EF4-FFF2-40B4-BE49-F238E27FC236}">
                <a16:creationId xmlns:a16="http://schemas.microsoft.com/office/drawing/2014/main" id="{D4AD3823-621D-B02C-E637-E343113EDC74}"/>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4" name="Textfeld 3">
            <a:extLst>
              <a:ext uri="{FF2B5EF4-FFF2-40B4-BE49-F238E27FC236}">
                <a16:creationId xmlns:a16="http://schemas.microsoft.com/office/drawing/2014/main" id="{49C24392-114A-6066-5D34-85448245BACE}"/>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Das Reichserntedankfest und die Entstehung der NS-Volksgemeinschaft</a:t>
            </a:r>
          </a:p>
        </p:txBody>
      </p:sp>
    </p:spTree>
    <p:extLst>
      <p:ext uri="{BB962C8B-B14F-4D97-AF65-F5344CB8AC3E}">
        <p14:creationId xmlns:p14="http://schemas.microsoft.com/office/powerpoint/2010/main" val="1827188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4CB39-5FED-E298-9873-332A2EDA94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6186AB2-D041-FE41-7310-016DD1AF622F}"/>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A7B4940D-3F45-A927-E5B2-9A3872D7B455}"/>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579995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6FA9B-0683-A29A-5BEC-74EBFE1076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2936372-7EAA-A521-8230-C0193A27662E}"/>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6D4BB8CF-C543-73B0-AEBD-C4130551B279}"/>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E26CDE5D-8E30-1A1E-0107-635C46D3691D}"/>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18571413-9A19-3ABB-3D1F-AFC1EB52A9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pic>
        <p:nvPicPr>
          <p:cNvPr id="3" name="Grafik 2">
            <a:extLst>
              <a:ext uri="{FF2B5EF4-FFF2-40B4-BE49-F238E27FC236}">
                <a16:creationId xmlns:a16="http://schemas.microsoft.com/office/drawing/2014/main" id="{6F03F006-F720-8DB6-2628-0CCA8086DA8C}"/>
              </a:ext>
            </a:extLst>
          </p:cNvPr>
          <p:cNvPicPr>
            <a:picLocks noChangeAspect="1"/>
          </p:cNvPicPr>
          <p:nvPr/>
        </p:nvPicPr>
        <p:blipFill>
          <a:blip r:embed="rId5">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66174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9EA91-B6ED-AAD2-9348-D38424D985F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9EE7CC-B371-96D3-1971-0636303CA9E5}"/>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Volksfest oder Führerkult:</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03A87E56-F515-D461-25AE-77C04D45C48B}"/>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246357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38064-0C35-DD7E-751C-98525F3B0B9D}"/>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293287AD-C0D7-4BBB-2962-C9CFC801B08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5393BF6E-F9DB-D616-798E-9AC4F897F7FE}"/>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8168568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9D52B805-7F33-F627-35A3-EA2B90865BA4}"/>
              </a:ext>
            </a:extLst>
          </p:cNvPr>
          <p:cNvGrpSpPr>
            <a:grpSpLocks noChangeAspect="1"/>
          </p:cNvGrpSpPr>
          <p:nvPr/>
        </p:nvGrpSpPr>
        <p:grpSpPr>
          <a:xfrm>
            <a:off x="1513810" y="1933770"/>
            <a:ext cx="5508650" cy="3733855"/>
            <a:chOff x="7405385" y="-2767702"/>
            <a:chExt cx="8943972" cy="6131560"/>
          </a:xfrm>
        </p:grpSpPr>
        <p:pic>
          <p:nvPicPr>
            <p:cNvPr id="6" name="Inhaltsplatzhalter 4">
              <a:extLst>
                <a:ext uri="{FF2B5EF4-FFF2-40B4-BE49-F238E27FC236}">
                  <a16:creationId xmlns:a16="http://schemas.microsoft.com/office/drawing/2014/main" id="{46D1823A-EC92-E03E-AB68-41D12A4E267F}"/>
                </a:ext>
              </a:extLst>
            </p:cNvPr>
            <p:cNvPicPr>
              <a:picLocks noChangeAspect="1"/>
            </p:cNvPicPr>
            <p:nvPr/>
          </p:nvPicPr>
          <p:blipFill>
            <a:blip r:embed="rId3"/>
            <a:stretch>
              <a:fillRect/>
            </a:stretch>
          </p:blipFill>
          <p:spPr>
            <a:xfrm>
              <a:off x="7405385" y="-2767702"/>
              <a:ext cx="8943972" cy="5525061"/>
            </a:xfrm>
            <a:prstGeom prst="rect">
              <a:avLst/>
            </a:prstGeom>
          </p:spPr>
        </p:pic>
        <p:sp>
          <p:nvSpPr>
            <p:cNvPr id="7" name="Textfeld 6">
              <a:extLst>
                <a:ext uri="{FF2B5EF4-FFF2-40B4-BE49-F238E27FC236}">
                  <a16:creationId xmlns:a16="http://schemas.microsoft.com/office/drawing/2014/main" id="{1B16F59C-7B16-8E8A-95EF-2753EB0BED7B}"/>
                </a:ext>
              </a:extLst>
            </p:cNvPr>
            <p:cNvSpPr txBox="1"/>
            <p:nvPr/>
          </p:nvSpPr>
          <p:spPr>
            <a:xfrm>
              <a:off x="7405385" y="2757359"/>
              <a:ext cx="6367991" cy="606499"/>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a:t>
              </a:r>
            </a:p>
            <a:p>
              <a:r>
                <a:rPr lang="de-DE" sz="900" dirty="0">
                  <a:solidFill>
                    <a:schemeClr val="accent4"/>
                  </a:solidFill>
                  <a:latin typeface="Arial" panose="020B0604020202020204" pitchFamily="34" charset="0"/>
                  <a:cs typeface="Arial" panose="020B0604020202020204" pitchFamily="34" charset="0"/>
                </a:rPr>
                <a:t>Bayerische Staatsbibliothek München, Bildarchiv.</a:t>
              </a:r>
            </a:p>
          </p:txBody>
        </p:sp>
      </p:grpSp>
      <p:pic>
        <p:nvPicPr>
          <p:cNvPr id="11" name="Grafik 10">
            <a:extLst>
              <a:ext uri="{FF2B5EF4-FFF2-40B4-BE49-F238E27FC236}">
                <a16:creationId xmlns:a16="http://schemas.microsoft.com/office/drawing/2014/main" id="{7221F06D-3E7D-FD5B-790B-BECC1A70BEDA}"/>
              </a:ext>
            </a:extLst>
          </p:cNvPr>
          <p:cNvPicPr>
            <a:picLocks noChangeAspect="1"/>
          </p:cNvPicPr>
          <p:nvPr/>
        </p:nvPicPr>
        <p:blipFill>
          <a:blip r:embed="rId4"/>
          <a:stretch>
            <a:fillRect/>
          </a:stretch>
        </p:blipFill>
        <p:spPr>
          <a:xfrm>
            <a:off x="7219031" y="1933770"/>
            <a:ext cx="4972969" cy="3364524"/>
          </a:xfrm>
          <a:prstGeom prst="rect">
            <a:avLst/>
          </a:prstGeom>
        </p:spPr>
      </p:pic>
      <p:sp>
        <p:nvSpPr>
          <p:cNvPr id="12" name="Textfeld 11">
            <a:extLst>
              <a:ext uri="{FF2B5EF4-FFF2-40B4-BE49-F238E27FC236}">
                <a16:creationId xmlns:a16="http://schemas.microsoft.com/office/drawing/2014/main" id="{F9C36B01-BE41-1D85-0118-D224298BC780}"/>
              </a:ext>
            </a:extLst>
          </p:cNvPr>
          <p:cNvSpPr txBox="1"/>
          <p:nvPr/>
        </p:nvSpPr>
        <p:spPr>
          <a:xfrm>
            <a:off x="7191406" y="5298294"/>
            <a:ext cx="4972969" cy="369332"/>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vermutlich 1933.</a:t>
            </a:r>
          </a:p>
          <a:p>
            <a:r>
              <a:rPr lang="de-DE" sz="900" dirty="0">
                <a:solidFill>
                  <a:schemeClr val="accent4"/>
                </a:solidFill>
                <a:latin typeface="Arial" panose="020B0604020202020204" pitchFamily="34" charset="0"/>
                <a:cs typeface="Arial" panose="020B0604020202020204" pitchFamily="34" charset="0"/>
              </a:rPr>
              <a:t>Stadtarchiv Hannover, 3 NL 342 Nachlass Hampel, </a:t>
            </a:r>
            <a:r>
              <a:rPr lang="de-DE" sz="900" dirty="0" err="1">
                <a:solidFill>
                  <a:schemeClr val="accent4"/>
                </a:solidFill>
                <a:latin typeface="Arial" panose="020B0604020202020204" pitchFamily="34" charset="0"/>
                <a:cs typeface="Arial" panose="020B0604020202020204" pitchFamily="34" charset="0"/>
              </a:rPr>
              <a:t>Bückeberg</a:t>
            </a:r>
            <a:r>
              <a:rPr lang="de-DE" sz="900" dirty="0">
                <a:solidFill>
                  <a:schemeClr val="accent4"/>
                </a:solidFill>
                <a:latin typeface="Arial" panose="020B0604020202020204" pitchFamily="34" charset="0"/>
                <a:cs typeface="Arial" panose="020B0604020202020204" pitchFamily="34" charset="0"/>
              </a:rPr>
              <a:t> II Nr. 90.</a:t>
            </a:r>
          </a:p>
        </p:txBody>
      </p:sp>
    </p:spTree>
    <p:extLst>
      <p:ext uri="{BB962C8B-B14F-4D97-AF65-F5344CB8AC3E}">
        <p14:creationId xmlns:p14="http://schemas.microsoft.com/office/powerpoint/2010/main" val="2405326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FF597-759B-3D90-2587-B016F284F526}"/>
            </a:ext>
          </a:extLst>
        </p:cNvPr>
        <p:cNvGrpSpPr/>
        <p:nvPr/>
      </p:nvGrpSpPr>
      <p:grpSpPr>
        <a:xfrm>
          <a:off x="0" y="0"/>
          <a:ext cx="0" cy="0"/>
          <a:chOff x="0" y="0"/>
          <a:chExt cx="0" cy="0"/>
        </a:xfrm>
      </p:grpSpPr>
      <p:pic>
        <p:nvPicPr>
          <p:cNvPr id="5" name="Grafik 4">
            <a:extLst>
              <a:ext uri="{FF2B5EF4-FFF2-40B4-BE49-F238E27FC236}">
                <a16:creationId xmlns:a16="http://schemas.microsoft.com/office/drawing/2014/main" id="{0B55A35C-09B5-AE1D-0F2B-F5F8A9D43FC5}"/>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
        <p:nvSpPr>
          <p:cNvPr id="12" name="Titel 11">
            <a:extLst>
              <a:ext uri="{FF2B5EF4-FFF2-40B4-BE49-F238E27FC236}">
                <a16:creationId xmlns:a16="http://schemas.microsoft.com/office/drawing/2014/main" id="{DC85305F-B1E9-2954-7520-3F65E5949812}"/>
              </a:ext>
            </a:extLst>
          </p:cNvPr>
          <p:cNvSpPr>
            <a:spLocks noGrp="1"/>
          </p:cNvSpPr>
          <p:nvPr>
            <p:ph type="title"/>
          </p:nvPr>
        </p:nvSpPr>
        <p:spPr/>
        <p:txBody>
          <a:bodyPr/>
          <a:lstStyle/>
          <a:p>
            <a:r>
              <a:rPr lang="de-DE" dirty="0"/>
              <a:t>Aufgabe</a:t>
            </a:r>
          </a:p>
        </p:txBody>
      </p:sp>
      <p:sp>
        <p:nvSpPr>
          <p:cNvPr id="17" name="Textfeld 16">
            <a:extLst>
              <a:ext uri="{FF2B5EF4-FFF2-40B4-BE49-F238E27FC236}">
                <a16:creationId xmlns:a16="http://schemas.microsoft.com/office/drawing/2014/main" id="{61EC27CD-27AD-1B49-4935-F133ADF12D2D}"/>
              </a:ext>
            </a:extLst>
          </p:cNvPr>
          <p:cNvSpPr txBox="1"/>
          <p:nvPr/>
        </p:nvSpPr>
        <p:spPr>
          <a:xfrm>
            <a:off x="1732889" y="1560918"/>
            <a:ext cx="7540368" cy="4062651"/>
          </a:xfrm>
          <a:prstGeom prst="rect">
            <a:avLst/>
          </a:prstGeom>
          <a:noFill/>
        </p:spPr>
        <p:txBody>
          <a:bodyPr wrap="square" rtlCol="0">
            <a:spAutoFit/>
          </a:bodyPr>
          <a:lstStyle/>
          <a:p>
            <a:r>
              <a:rPr lang="de-DE" sz="2000" b="1" dirty="0"/>
              <a:t>1. Beschreiben: </a:t>
            </a:r>
            <a:r>
              <a:rPr lang="de-DE" sz="2000" dirty="0"/>
              <a:t>Was und wen seht ihr auf den Bildern?</a:t>
            </a:r>
          </a:p>
          <a:p>
            <a:endParaRPr lang="de-DE" sz="2000" dirty="0"/>
          </a:p>
          <a:p>
            <a:pPr marL="12700" indent="-12700">
              <a:buNone/>
            </a:pPr>
            <a:r>
              <a:rPr lang="de-DE" sz="2000" b="1" dirty="0"/>
              <a:t>2. Analysieren: </a:t>
            </a:r>
            <a:r>
              <a:rPr lang="de-DE" sz="2000" dirty="0"/>
              <a:t>Was bedeuten die verschiedenen Bildelemente (Symbole, Kleidung, Personen, …), wofür stehen sie?</a:t>
            </a:r>
          </a:p>
          <a:p>
            <a:pPr marL="12700" indent="-12700">
              <a:buNone/>
            </a:pPr>
            <a:endParaRPr lang="de-DE" sz="2000" dirty="0"/>
          </a:p>
          <a:p>
            <a:pPr marL="12700" indent="-12700">
              <a:buNone/>
            </a:pPr>
            <a:r>
              <a:rPr lang="de-DE" sz="2000" b="1" dirty="0"/>
              <a:t>3. Interpretieren: </a:t>
            </a:r>
            <a:r>
              <a:rPr lang="de-DE" sz="2000" dirty="0"/>
              <a:t>Was sagen die Bilder über das Reichserntedankfest aus? Welchen Eindruck von der Veranstaltung vermittelt es?</a:t>
            </a:r>
          </a:p>
          <a:p>
            <a:pPr marL="12700" indent="-12700">
              <a:buNone/>
            </a:pPr>
            <a:endParaRPr lang="de-DE" sz="2000" dirty="0"/>
          </a:p>
          <a:p>
            <a:pPr marL="12700" indent="-12700">
              <a:buNone/>
            </a:pPr>
            <a:r>
              <a:rPr lang="de-DE" sz="2000" b="1" dirty="0"/>
              <a:t>4. Kritik: </a:t>
            </a:r>
            <a:r>
              <a:rPr lang="de-DE" sz="2000" dirty="0"/>
              <a:t>Was ist das jeweils  für eine Quelle – und was bedeutet das für unseren Umgang mit ihrem Inhalt?</a:t>
            </a:r>
          </a:p>
          <a:p>
            <a:pPr marL="12700" indent="-12700">
              <a:buNone/>
            </a:pPr>
            <a:endParaRPr lang="de-DE" sz="2000" dirty="0"/>
          </a:p>
          <a:p>
            <a:endParaRPr lang="de-DE" dirty="0"/>
          </a:p>
        </p:txBody>
      </p:sp>
      <p:pic>
        <p:nvPicPr>
          <p:cNvPr id="19" name="Grafik 18" descr="Benutzer mit einfarbiger Füllung">
            <a:extLst>
              <a:ext uri="{FF2B5EF4-FFF2-40B4-BE49-F238E27FC236}">
                <a16:creationId xmlns:a16="http://schemas.microsoft.com/office/drawing/2014/main" id="{4A211214-0E13-7F22-346B-9A8C1D106C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78539" y="2519203"/>
            <a:ext cx="509118" cy="509118"/>
          </a:xfrm>
          <a:prstGeom prst="rect">
            <a:avLst/>
          </a:prstGeom>
        </p:spPr>
      </p:pic>
      <p:pic>
        <p:nvPicPr>
          <p:cNvPr id="21" name="Grafik 20" descr="Gruppe von Personen Silhouette">
            <a:extLst>
              <a:ext uri="{FF2B5EF4-FFF2-40B4-BE49-F238E27FC236}">
                <a16:creationId xmlns:a16="http://schemas.microsoft.com/office/drawing/2014/main" id="{E8617352-2602-C32A-7BF6-D7574A3D5EB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75898" y="3880654"/>
            <a:ext cx="914400" cy="914400"/>
          </a:xfrm>
          <a:prstGeom prst="rect">
            <a:avLst/>
          </a:prstGeom>
        </p:spPr>
      </p:pic>
      <p:pic>
        <p:nvPicPr>
          <p:cNvPr id="23" name="Grafik 22" descr="Benutzer mit einfarbiger Füllung">
            <a:extLst>
              <a:ext uri="{FF2B5EF4-FFF2-40B4-BE49-F238E27FC236}">
                <a16:creationId xmlns:a16="http://schemas.microsoft.com/office/drawing/2014/main" id="{BD45416B-E47A-03A8-1A5A-CA194E95CB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75898" y="2966254"/>
            <a:ext cx="914400" cy="914400"/>
          </a:xfrm>
          <a:prstGeom prst="rect">
            <a:avLst/>
          </a:prstGeom>
        </p:spPr>
      </p:pic>
      <p:sp>
        <p:nvSpPr>
          <p:cNvPr id="24" name="Textfeld 23">
            <a:extLst>
              <a:ext uri="{FF2B5EF4-FFF2-40B4-BE49-F238E27FC236}">
                <a16:creationId xmlns:a16="http://schemas.microsoft.com/office/drawing/2014/main" id="{48BD82EE-49C3-3E73-8AD8-F3481B248BF8}"/>
              </a:ext>
            </a:extLst>
          </p:cNvPr>
          <p:cNvSpPr txBox="1"/>
          <p:nvPr/>
        </p:nvSpPr>
        <p:spPr>
          <a:xfrm>
            <a:off x="10631606" y="2620733"/>
            <a:ext cx="1560394" cy="369332"/>
          </a:xfrm>
          <a:prstGeom prst="rect">
            <a:avLst/>
          </a:prstGeom>
          <a:noFill/>
        </p:spPr>
        <p:txBody>
          <a:bodyPr wrap="square" rtlCol="0">
            <a:spAutoFit/>
          </a:bodyPr>
          <a:lstStyle/>
          <a:p>
            <a:r>
              <a:rPr lang="de-DE" dirty="0"/>
              <a:t>15 Minuten</a:t>
            </a:r>
          </a:p>
        </p:txBody>
      </p:sp>
      <p:sp>
        <p:nvSpPr>
          <p:cNvPr id="25" name="Textfeld 24">
            <a:extLst>
              <a:ext uri="{FF2B5EF4-FFF2-40B4-BE49-F238E27FC236}">
                <a16:creationId xmlns:a16="http://schemas.microsoft.com/office/drawing/2014/main" id="{50E9BA60-CEA4-ABD4-A388-4284A8526050}"/>
              </a:ext>
            </a:extLst>
          </p:cNvPr>
          <p:cNvSpPr txBox="1"/>
          <p:nvPr/>
        </p:nvSpPr>
        <p:spPr>
          <a:xfrm>
            <a:off x="10631606" y="3174311"/>
            <a:ext cx="1560394" cy="369332"/>
          </a:xfrm>
          <a:prstGeom prst="rect">
            <a:avLst/>
          </a:prstGeom>
          <a:noFill/>
        </p:spPr>
        <p:txBody>
          <a:bodyPr wrap="square" rtlCol="0">
            <a:spAutoFit/>
          </a:bodyPr>
          <a:lstStyle/>
          <a:p>
            <a:r>
              <a:rPr lang="de-DE" dirty="0"/>
              <a:t>15 Minuten</a:t>
            </a:r>
          </a:p>
        </p:txBody>
      </p:sp>
    </p:spTree>
    <p:extLst>
      <p:ext uri="{BB962C8B-B14F-4D97-AF65-F5344CB8AC3E}">
        <p14:creationId xmlns:p14="http://schemas.microsoft.com/office/powerpoint/2010/main" val="56977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7D5C761A-24A1-8F59-AD14-DF7C322B1965}"/>
              </a:ext>
            </a:extLst>
          </p:cNvPr>
          <p:cNvPicPr>
            <a:picLocks noChangeAspect="1"/>
          </p:cNvPicPr>
          <p:nvPr/>
        </p:nvPicPr>
        <p:blipFill>
          <a:blip r:embed="rId3"/>
          <a:stretch>
            <a:fillRect/>
          </a:stretch>
        </p:blipFill>
        <p:spPr>
          <a:xfrm>
            <a:off x="5760345" y="1599235"/>
            <a:ext cx="6431655" cy="4351416"/>
          </a:xfrm>
          <a:prstGeom prst="rect">
            <a:avLst/>
          </a:prstGeom>
        </p:spPr>
      </p:pic>
      <p:sp>
        <p:nvSpPr>
          <p:cNvPr id="5" name="Textfeld 4">
            <a:extLst>
              <a:ext uri="{FF2B5EF4-FFF2-40B4-BE49-F238E27FC236}">
                <a16:creationId xmlns:a16="http://schemas.microsoft.com/office/drawing/2014/main" id="{8BAAE227-A438-5698-A428-CEC03A90631C}"/>
              </a:ext>
            </a:extLst>
          </p:cNvPr>
          <p:cNvSpPr txBox="1"/>
          <p:nvPr/>
        </p:nvSpPr>
        <p:spPr>
          <a:xfrm>
            <a:off x="5760345" y="5719819"/>
            <a:ext cx="6431655" cy="230832"/>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vermutlich 1933. Stadtarchiv Hannover, 3 NL 342 Nachlass Hampel, </a:t>
            </a:r>
            <a:r>
              <a:rPr lang="de-DE" sz="900" dirty="0" err="1">
                <a:solidFill>
                  <a:schemeClr val="accent4"/>
                </a:solidFill>
                <a:latin typeface="Arial" panose="020B0604020202020204" pitchFamily="34" charset="0"/>
                <a:cs typeface="Arial" panose="020B0604020202020204" pitchFamily="34" charset="0"/>
              </a:rPr>
              <a:t>Bückeberg</a:t>
            </a:r>
            <a:r>
              <a:rPr lang="de-DE" sz="900" dirty="0">
                <a:solidFill>
                  <a:schemeClr val="accent4"/>
                </a:solidFill>
                <a:latin typeface="Arial" panose="020B0604020202020204" pitchFamily="34" charset="0"/>
                <a:cs typeface="Arial" panose="020B0604020202020204" pitchFamily="34" charset="0"/>
              </a:rPr>
              <a:t> II Nr. 90.</a:t>
            </a:r>
          </a:p>
        </p:txBody>
      </p:sp>
      <p:sp>
        <p:nvSpPr>
          <p:cNvPr id="8" name="Textfeld 7">
            <a:extLst>
              <a:ext uri="{FF2B5EF4-FFF2-40B4-BE49-F238E27FC236}">
                <a16:creationId xmlns:a16="http://schemas.microsoft.com/office/drawing/2014/main" id="{39E6567B-E09D-577E-5EB9-F17CED6C7403}"/>
              </a:ext>
            </a:extLst>
          </p:cNvPr>
          <p:cNvSpPr txBox="1"/>
          <p:nvPr/>
        </p:nvSpPr>
        <p:spPr>
          <a:xfrm>
            <a:off x="1928890" y="3927479"/>
            <a:ext cx="3212771" cy="646331"/>
          </a:xfrm>
          <a:prstGeom prst="rect">
            <a:avLst/>
          </a:prstGeom>
          <a:noFill/>
        </p:spPr>
        <p:txBody>
          <a:bodyPr wrap="square" rtlCol="0">
            <a:spAutoFit/>
          </a:bodyPr>
          <a:lstStyle/>
          <a:p>
            <a:r>
              <a:rPr lang="de-DE" dirty="0"/>
              <a:t>(Junge) Frauen unter </a:t>
            </a:r>
          </a:p>
          <a:p>
            <a:r>
              <a:rPr lang="de-DE" dirty="0"/>
              <a:t>den Teilnehmenden</a:t>
            </a:r>
          </a:p>
        </p:txBody>
      </p:sp>
      <p:cxnSp>
        <p:nvCxnSpPr>
          <p:cNvPr id="9" name="Gerade Verbindung mit Pfeil 8">
            <a:extLst>
              <a:ext uri="{FF2B5EF4-FFF2-40B4-BE49-F238E27FC236}">
                <a16:creationId xmlns:a16="http://schemas.microsoft.com/office/drawing/2014/main" id="{CCC1DED3-157B-F9B1-CE66-089CFC49FC1D}"/>
              </a:ext>
            </a:extLst>
          </p:cNvPr>
          <p:cNvCxnSpPr>
            <a:cxnSpLocks/>
          </p:cNvCxnSpPr>
          <p:nvPr/>
        </p:nvCxnSpPr>
        <p:spPr>
          <a:xfrm flipV="1">
            <a:off x="4205677" y="3902702"/>
            <a:ext cx="1400307" cy="347942"/>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10" name="Textfeld 9">
            <a:extLst>
              <a:ext uri="{FF2B5EF4-FFF2-40B4-BE49-F238E27FC236}">
                <a16:creationId xmlns:a16="http://schemas.microsoft.com/office/drawing/2014/main" id="{BF97F6E6-3864-AD95-435E-D8DE21A69897}"/>
              </a:ext>
            </a:extLst>
          </p:cNvPr>
          <p:cNvSpPr txBox="1"/>
          <p:nvPr/>
        </p:nvSpPr>
        <p:spPr>
          <a:xfrm>
            <a:off x="2393213" y="990302"/>
            <a:ext cx="3212771" cy="369332"/>
          </a:xfrm>
          <a:prstGeom prst="rect">
            <a:avLst/>
          </a:prstGeom>
          <a:noFill/>
        </p:spPr>
        <p:txBody>
          <a:bodyPr wrap="square" rtlCol="0">
            <a:spAutoFit/>
          </a:bodyPr>
          <a:lstStyle/>
          <a:p>
            <a:r>
              <a:rPr lang="de-DE" dirty="0"/>
              <a:t>Jugendliche Teilnehmer</a:t>
            </a:r>
          </a:p>
        </p:txBody>
      </p:sp>
      <p:cxnSp>
        <p:nvCxnSpPr>
          <p:cNvPr id="11" name="Gerade Verbindung mit Pfeil 10">
            <a:extLst>
              <a:ext uri="{FF2B5EF4-FFF2-40B4-BE49-F238E27FC236}">
                <a16:creationId xmlns:a16="http://schemas.microsoft.com/office/drawing/2014/main" id="{090506DE-753D-332E-D532-0EDB3A972AA5}"/>
              </a:ext>
            </a:extLst>
          </p:cNvPr>
          <p:cNvCxnSpPr>
            <a:cxnSpLocks/>
          </p:cNvCxnSpPr>
          <p:nvPr/>
        </p:nvCxnSpPr>
        <p:spPr>
          <a:xfrm>
            <a:off x="4936873" y="1200792"/>
            <a:ext cx="2051756" cy="498944"/>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14" name="Textfeld 13">
            <a:extLst>
              <a:ext uri="{FF2B5EF4-FFF2-40B4-BE49-F238E27FC236}">
                <a16:creationId xmlns:a16="http://schemas.microsoft.com/office/drawing/2014/main" id="{49FE99A8-F36B-173F-4F97-873462E8547F}"/>
              </a:ext>
            </a:extLst>
          </p:cNvPr>
          <p:cNvSpPr txBox="1"/>
          <p:nvPr/>
        </p:nvSpPr>
        <p:spPr>
          <a:xfrm>
            <a:off x="5677288" y="6488668"/>
            <a:ext cx="3212771" cy="369332"/>
          </a:xfrm>
          <a:prstGeom prst="rect">
            <a:avLst/>
          </a:prstGeom>
          <a:noFill/>
        </p:spPr>
        <p:txBody>
          <a:bodyPr wrap="square" rtlCol="0">
            <a:spAutoFit/>
          </a:bodyPr>
          <a:lstStyle/>
          <a:p>
            <a:r>
              <a:rPr lang="de-DE" dirty="0"/>
              <a:t>Männer in NSDAP-Uniform</a:t>
            </a:r>
          </a:p>
        </p:txBody>
      </p:sp>
      <p:cxnSp>
        <p:nvCxnSpPr>
          <p:cNvPr id="15" name="Gerade Verbindung mit Pfeil 14">
            <a:extLst>
              <a:ext uri="{FF2B5EF4-FFF2-40B4-BE49-F238E27FC236}">
                <a16:creationId xmlns:a16="http://schemas.microsoft.com/office/drawing/2014/main" id="{9067922D-5915-70E7-0872-9765F37752B8}"/>
              </a:ext>
            </a:extLst>
          </p:cNvPr>
          <p:cNvCxnSpPr>
            <a:cxnSpLocks/>
          </p:cNvCxnSpPr>
          <p:nvPr/>
        </p:nvCxnSpPr>
        <p:spPr>
          <a:xfrm flipV="1">
            <a:off x="8449504" y="5388998"/>
            <a:ext cx="1011145" cy="1124875"/>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16" name="Gerade Verbindung mit Pfeil 15">
            <a:extLst>
              <a:ext uri="{FF2B5EF4-FFF2-40B4-BE49-F238E27FC236}">
                <a16:creationId xmlns:a16="http://schemas.microsoft.com/office/drawing/2014/main" id="{3E660D90-4A1E-0639-62C7-E200AB8E6420}"/>
              </a:ext>
            </a:extLst>
          </p:cNvPr>
          <p:cNvCxnSpPr>
            <a:cxnSpLocks/>
          </p:cNvCxnSpPr>
          <p:nvPr/>
        </p:nvCxnSpPr>
        <p:spPr>
          <a:xfrm flipH="1" flipV="1">
            <a:off x="7609201" y="5696400"/>
            <a:ext cx="565961" cy="77697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18" name="Gerade Verbindung mit Pfeil 17">
            <a:extLst>
              <a:ext uri="{FF2B5EF4-FFF2-40B4-BE49-F238E27FC236}">
                <a16:creationId xmlns:a16="http://schemas.microsoft.com/office/drawing/2014/main" id="{C26EA401-52D0-0A1B-7BB0-66FFA3855155}"/>
              </a:ext>
            </a:extLst>
          </p:cNvPr>
          <p:cNvCxnSpPr>
            <a:cxnSpLocks/>
          </p:cNvCxnSpPr>
          <p:nvPr/>
        </p:nvCxnSpPr>
        <p:spPr>
          <a:xfrm flipH="1" flipV="1">
            <a:off x="7609201" y="2366857"/>
            <a:ext cx="751344" cy="408191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24" name="Textfeld 23">
            <a:extLst>
              <a:ext uri="{FF2B5EF4-FFF2-40B4-BE49-F238E27FC236}">
                <a16:creationId xmlns:a16="http://schemas.microsoft.com/office/drawing/2014/main" id="{079D3F2B-66AC-CC40-E366-495AE6A2A1C9}"/>
              </a:ext>
            </a:extLst>
          </p:cNvPr>
          <p:cNvSpPr txBox="1"/>
          <p:nvPr/>
        </p:nvSpPr>
        <p:spPr>
          <a:xfrm>
            <a:off x="2007902" y="1997525"/>
            <a:ext cx="3212771" cy="369332"/>
          </a:xfrm>
          <a:prstGeom prst="rect">
            <a:avLst/>
          </a:prstGeom>
          <a:noFill/>
        </p:spPr>
        <p:txBody>
          <a:bodyPr wrap="square" rtlCol="0">
            <a:spAutoFit/>
          </a:bodyPr>
          <a:lstStyle/>
          <a:p>
            <a:r>
              <a:rPr lang="de-DE" dirty="0"/>
              <a:t>Männer in zivil</a:t>
            </a:r>
          </a:p>
        </p:txBody>
      </p:sp>
      <p:cxnSp>
        <p:nvCxnSpPr>
          <p:cNvPr id="25" name="Gerade Verbindung mit Pfeil 24">
            <a:extLst>
              <a:ext uri="{FF2B5EF4-FFF2-40B4-BE49-F238E27FC236}">
                <a16:creationId xmlns:a16="http://schemas.microsoft.com/office/drawing/2014/main" id="{48D56A36-202C-DF02-87BE-009D0BFE0582}"/>
              </a:ext>
            </a:extLst>
          </p:cNvPr>
          <p:cNvCxnSpPr>
            <a:cxnSpLocks/>
          </p:cNvCxnSpPr>
          <p:nvPr/>
        </p:nvCxnSpPr>
        <p:spPr>
          <a:xfrm>
            <a:off x="3777746" y="2182191"/>
            <a:ext cx="2318254" cy="0"/>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28" name="Textfeld 27">
            <a:extLst>
              <a:ext uri="{FF2B5EF4-FFF2-40B4-BE49-F238E27FC236}">
                <a16:creationId xmlns:a16="http://schemas.microsoft.com/office/drawing/2014/main" id="{4790B3FB-B438-9FB4-B6AE-CF057D187C15}"/>
              </a:ext>
            </a:extLst>
          </p:cNvPr>
          <p:cNvSpPr txBox="1"/>
          <p:nvPr/>
        </p:nvSpPr>
        <p:spPr>
          <a:xfrm>
            <a:off x="1928890" y="3114841"/>
            <a:ext cx="3212771" cy="369332"/>
          </a:xfrm>
          <a:prstGeom prst="rect">
            <a:avLst/>
          </a:prstGeom>
          <a:noFill/>
        </p:spPr>
        <p:txBody>
          <a:bodyPr wrap="square" rtlCol="0">
            <a:spAutoFit/>
          </a:bodyPr>
          <a:lstStyle/>
          <a:p>
            <a:r>
              <a:rPr lang="de-DE" dirty="0"/>
              <a:t>ausgelassene Stimmung</a:t>
            </a:r>
          </a:p>
        </p:txBody>
      </p:sp>
      <p:cxnSp>
        <p:nvCxnSpPr>
          <p:cNvPr id="29" name="Gerade Verbindung mit Pfeil 28">
            <a:extLst>
              <a:ext uri="{FF2B5EF4-FFF2-40B4-BE49-F238E27FC236}">
                <a16:creationId xmlns:a16="http://schemas.microsoft.com/office/drawing/2014/main" id="{E4F1B354-7A1D-4801-31E9-DF819701FE13}"/>
              </a:ext>
            </a:extLst>
          </p:cNvPr>
          <p:cNvCxnSpPr>
            <a:cxnSpLocks/>
          </p:cNvCxnSpPr>
          <p:nvPr/>
        </p:nvCxnSpPr>
        <p:spPr>
          <a:xfrm>
            <a:off x="4607288" y="3413132"/>
            <a:ext cx="3001913" cy="401862"/>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Gerade Verbindung mit Pfeil 32">
            <a:extLst>
              <a:ext uri="{FF2B5EF4-FFF2-40B4-BE49-F238E27FC236}">
                <a16:creationId xmlns:a16="http://schemas.microsoft.com/office/drawing/2014/main" id="{560301D4-EFB1-A808-D7BF-AF3C03488B55}"/>
              </a:ext>
            </a:extLst>
          </p:cNvPr>
          <p:cNvCxnSpPr>
            <a:cxnSpLocks/>
          </p:cNvCxnSpPr>
          <p:nvPr/>
        </p:nvCxnSpPr>
        <p:spPr>
          <a:xfrm>
            <a:off x="4670729" y="3273308"/>
            <a:ext cx="935255" cy="139824"/>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38" name="Textfeld 37">
            <a:extLst>
              <a:ext uri="{FF2B5EF4-FFF2-40B4-BE49-F238E27FC236}">
                <a16:creationId xmlns:a16="http://schemas.microsoft.com/office/drawing/2014/main" id="{F30CD0E7-583E-7168-D6CD-3AB1556904B2}"/>
              </a:ext>
            </a:extLst>
          </p:cNvPr>
          <p:cNvSpPr txBox="1"/>
          <p:nvPr/>
        </p:nvSpPr>
        <p:spPr>
          <a:xfrm>
            <a:off x="6977153" y="128317"/>
            <a:ext cx="4966991" cy="923330"/>
          </a:xfrm>
          <a:prstGeom prst="rect">
            <a:avLst/>
          </a:prstGeom>
          <a:noFill/>
        </p:spPr>
        <p:txBody>
          <a:bodyPr wrap="square" rtlCol="0">
            <a:spAutoFit/>
          </a:bodyPr>
          <a:lstStyle/>
          <a:p>
            <a:pPr algn="r"/>
            <a:r>
              <a:rPr lang="de-DE" dirty="0"/>
              <a:t>Wesentliche Aktivität: warten und die Zeit vertreiben, bis zum Programm(</a:t>
            </a:r>
            <a:r>
              <a:rPr lang="de-DE" dirty="0" err="1"/>
              <a:t>höhepunkt</a:t>
            </a:r>
            <a:r>
              <a:rPr lang="de-DE" dirty="0"/>
              <a:t>): die Militärvorführung &amp; der Auftritt Adolf Hitlers</a:t>
            </a:r>
          </a:p>
        </p:txBody>
      </p:sp>
      <p:cxnSp>
        <p:nvCxnSpPr>
          <p:cNvPr id="43" name="Gerade Verbindung mit Pfeil 42">
            <a:extLst>
              <a:ext uri="{FF2B5EF4-FFF2-40B4-BE49-F238E27FC236}">
                <a16:creationId xmlns:a16="http://schemas.microsoft.com/office/drawing/2014/main" id="{4244FCD7-379F-7933-223B-0A38567D332F}"/>
              </a:ext>
            </a:extLst>
          </p:cNvPr>
          <p:cNvCxnSpPr>
            <a:cxnSpLocks/>
          </p:cNvCxnSpPr>
          <p:nvPr/>
        </p:nvCxnSpPr>
        <p:spPr>
          <a:xfrm flipH="1">
            <a:off x="10308772" y="1102390"/>
            <a:ext cx="843844" cy="739052"/>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6" name="Gerade Verbindung mit Pfeil 45">
            <a:extLst>
              <a:ext uri="{FF2B5EF4-FFF2-40B4-BE49-F238E27FC236}">
                <a16:creationId xmlns:a16="http://schemas.microsoft.com/office/drawing/2014/main" id="{8EF98A7C-33BD-BC0C-B909-C279DBA77D4A}"/>
              </a:ext>
            </a:extLst>
          </p:cNvPr>
          <p:cNvCxnSpPr>
            <a:cxnSpLocks/>
          </p:cNvCxnSpPr>
          <p:nvPr/>
        </p:nvCxnSpPr>
        <p:spPr>
          <a:xfrm flipH="1">
            <a:off x="7185391" y="1109134"/>
            <a:ext cx="843844" cy="739052"/>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47" name="Textfeld 46">
            <a:extLst>
              <a:ext uri="{FF2B5EF4-FFF2-40B4-BE49-F238E27FC236}">
                <a16:creationId xmlns:a16="http://schemas.microsoft.com/office/drawing/2014/main" id="{F61FF940-8F21-E550-97E4-BDCB7DA748DE}"/>
              </a:ext>
            </a:extLst>
          </p:cNvPr>
          <p:cNvSpPr txBox="1"/>
          <p:nvPr/>
        </p:nvSpPr>
        <p:spPr>
          <a:xfrm>
            <a:off x="1893889" y="4918544"/>
            <a:ext cx="3557114" cy="1477328"/>
          </a:xfrm>
          <a:prstGeom prst="rect">
            <a:avLst/>
          </a:prstGeom>
          <a:noFill/>
        </p:spPr>
        <p:txBody>
          <a:bodyPr wrap="square" rtlCol="0">
            <a:spAutoFit/>
          </a:bodyPr>
          <a:lstStyle/>
          <a:p>
            <a:r>
              <a:rPr lang="de-DE" dirty="0"/>
              <a:t>Propaganda- oder Privatfotografie? Nicht eindeutig zu erkennen. Was wären Hinweise für eine der beiden Optionen?</a:t>
            </a:r>
          </a:p>
        </p:txBody>
      </p:sp>
    </p:spTree>
    <p:extLst>
      <p:ext uri="{BB962C8B-B14F-4D97-AF65-F5344CB8AC3E}">
        <p14:creationId xmlns:p14="http://schemas.microsoft.com/office/powerpoint/2010/main" val="2799356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P spid="24" grpId="0"/>
      <p:bldP spid="28" grpId="0"/>
      <p:bldP spid="38"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54833-59BC-A6D8-5C84-51A252C9614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89B999D-8089-BEAA-FCB7-918163927A4A}"/>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E86335FD-E9B2-E08A-D5E8-2DB2F0611908}"/>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485481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170EFE00-95BF-4391-451A-89C35EA7BFB6}"/>
              </a:ext>
            </a:extLst>
          </p:cNvPr>
          <p:cNvGrpSpPr>
            <a:grpSpLocks noChangeAspect="1"/>
          </p:cNvGrpSpPr>
          <p:nvPr/>
        </p:nvGrpSpPr>
        <p:grpSpPr>
          <a:xfrm>
            <a:off x="5593717" y="1534605"/>
            <a:ext cx="6598283" cy="4030038"/>
            <a:chOff x="6623316" y="-1528039"/>
            <a:chExt cx="8943972" cy="5525061"/>
          </a:xfrm>
        </p:grpSpPr>
        <p:pic>
          <p:nvPicPr>
            <p:cNvPr id="7" name="Inhaltsplatzhalter 4">
              <a:extLst>
                <a:ext uri="{FF2B5EF4-FFF2-40B4-BE49-F238E27FC236}">
                  <a16:creationId xmlns:a16="http://schemas.microsoft.com/office/drawing/2014/main" id="{7A2E6988-D46C-1C0E-3FAD-9D7B85793D9E}"/>
                </a:ext>
              </a:extLst>
            </p:cNvPr>
            <p:cNvPicPr>
              <a:picLocks noChangeAspect="1"/>
            </p:cNvPicPr>
            <p:nvPr/>
          </p:nvPicPr>
          <p:blipFill>
            <a:blip r:embed="rId3"/>
            <a:stretch>
              <a:fillRect/>
            </a:stretch>
          </p:blipFill>
          <p:spPr>
            <a:xfrm>
              <a:off x="6623316" y="-1528039"/>
              <a:ext cx="8943972" cy="5525061"/>
            </a:xfrm>
            <a:prstGeom prst="rect">
              <a:avLst/>
            </a:prstGeom>
            <a:ln>
              <a:solidFill>
                <a:schemeClr val="accent6"/>
              </a:solidFill>
            </a:ln>
          </p:spPr>
        </p:pic>
        <p:sp>
          <p:nvSpPr>
            <p:cNvPr id="8" name="Textfeld 7">
              <a:extLst>
                <a:ext uri="{FF2B5EF4-FFF2-40B4-BE49-F238E27FC236}">
                  <a16:creationId xmlns:a16="http://schemas.microsoft.com/office/drawing/2014/main" id="{812A0073-1418-114C-2646-6555F5594E86}"/>
                </a:ext>
              </a:extLst>
            </p:cNvPr>
            <p:cNvSpPr txBox="1"/>
            <p:nvPr/>
          </p:nvSpPr>
          <p:spPr>
            <a:xfrm>
              <a:off x="6623316" y="3667406"/>
              <a:ext cx="5754784" cy="329615"/>
            </a:xfrm>
            <a:prstGeom prst="rect">
              <a:avLst/>
            </a:prstGeom>
            <a:solidFill>
              <a:schemeClr val="bg1">
                <a:alpha val="77000"/>
              </a:schemeClr>
            </a:solidFill>
            <a:ln>
              <a:solidFill>
                <a:schemeClr val="accent6"/>
              </a:solidFill>
            </a:ln>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
        <p:nvSpPr>
          <p:cNvPr id="9" name="Textfeld 8">
            <a:extLst>
              <a:ext uri="{FF2B5EF4-FFF2-40B4-BE49-F238E27FC236}">
                <a16:creationId xmlns:a16="http://schemas.microsoft.com/office/drawing/2014/main" id="{53F4990E-A2DF-E694-65DC-11F79947C7B5}"/>
              </a:ext>
            </a:extLst>
          </p:cNvPr>
          <p:cNvSpPr txBox="1"/>
          <p:nvPr/>
        </p:nvSpPr>
        <p:spPr>
          <a:xfrm>
            <a:off x="1874561" y="3617633"/>
            <a:ext cx="3166161" cy="646331"/>
          </a:xfrm>
          <a:prstGeom prst="rect">
            <a:avLst/>
          </a:prstGeom>
          <a:noFill/>
        </p:spPr>
        <p:txBody>
          <a:bodyPr wrap="square" rtlCol="0">
            <a:spAutoFit/>
          </a:bodyPr>
          <a:lstStyle/>
          <a:p>
            <a:r>
              <a:rPr lang="de-DE" dirty="0"/>
              <a:t>Fokus des Betrachters: Reichskanzler Adolf Hitler</a:t>
            </a:r>
          </a:p>
        </p:txBody>
      </p:sp>
      <p:sp>
        <p:nvSpPr>
          <p:cNvPr id="10" name="Textfeld 9">
            <a:extLst>
              <a:ext uri="{FF2B5EF4-FFF2-40B4-BE49-F238E27FC236}">
                <a16:creationId xmlns:a16="http://schemas.microsoft.com/office/drawing/2014/main" id="{46BB4BAC-71F3-72E9-7077-1836111DD0C0}"/>
              </a:ext>
            </a:extLst>
          </p:cNvPr>
          <p:cNvSpPr txBox="1"/>
          <p:nvPr/>
        </p:nvSpPr>
        <p:spPr>
          <a:xfrm>
            <a:off x="2232340" y="395291"/>
            <a:ext cx="2682186" cy="923330"/>
          </a:xfrm>
          <a:prstGeom prst="rect">
            <a:avLst/>
          </a:prstGeom>
          <a:noFill/>
        </p:spPr>
        <p:txBody>
          <a:bodyPr wrap="square" rtlCol="0">
            <a:spAutoFit/>
          </a:bodyPr>
          <a:lstStyle/>
          <a:p>
            <a:r>
              <a:rPr lang="de-DE" dirty="0"/>
              <a:t>Schutzreihe aus SS-Männern auf beiden Seiten des Mittelweges</a:t>
            </a:r>
          </a:p>
        </p:txBody>
      </p:sp>
      <p:sp>
        <p:nvSpPr>
          <p:cNvPr id="11" name="Textfeld 10">
            <a:extLst>
              <a:ext uri="{FF2B5EF4-FFF2-40B4-BE49-F238E27FC236}">
                <a16:creationId xmlns:a16="http://schemas.microsoft.com/office/drawing/2014/main" id="{D028E16E-E461-6418-46BB-E03E2DECAD6E}"/>
              </a:ext>
            </a:extLst>
          </p:cNvPr>
          <p:cNvSpPr txBox="1"/>
          <p:nvPr/>
        </p:nvSpPr>
        <p:spPr>
          <a:xfrm>
            <a:off x="7365989" y="363974"/>
            <a:ext cx="2286000" cy="646331"/>
          </a:xfrm>
          <a:prstGeom prst="rect">
            <a:avLst/>
          </a:prstGeom>
          <a:noFill/>
        </p:spPr>
        <p:txBody>
          <a:bodyPr wrap="square" rtlCol="0">
            <a:spAutoFit/>
          </a:bodyPr>
          <a:lstStyle/>
          <a:p>
            <a:r>
              <a:rPr lang="de-DE" dirty="0"/>
              <a:t>Ring aus Hakenkreuzfahnen</a:t>
            </a:r>
          </a:p>
        </p:txBody>
      </p:sp>
      <p:sp>
        <p:nvSpPr>
          <p:cNvPr id="12" name="Textfeld 11">
            <a:extLst>
              <a:ext uri="{FF2B5EF4-FFF2-40B4-BE49-F238E27FC236}">
                <a16:creationId xmlns:a16="http://schemas.microsoft.com/office/drawing/2014/main" id="{9E435F22-5FBC-B16D-50CB-B80A9D6B3709}"/>
              </a:ext>
            </a:extLst>
          </p:cNvPr>
          <p:cNvSpPr txBox="1"/>
          <p:nvPr/>
        </p:nvSpPr>
        <p:spPr>
          <a:xfrm>
            <a:off x="9906000" y="533791"/>
            <a:ext cx="2286000" cy="646331"/>
          </a:xfrm>
          <a:prstGeom prst="rect">
            <a:avLst/>
          </a:prstGeom>
          <a:noFill/>
        </p:spPr>
        <p:txBody>
          <a:bodyPr wrap="square" rtlCol="0">
            <a:spAutoFit/>
          </a:bodyPr>
          <a:lstStyle/>
          <a:p>
            <a:r>
              <a:rPr lang="de-DE" dirty="0"/>
              <a:t>Teilnehmende machen Hitlergrüße</a:t>
            </a:r>
          </a:p>
        </p:txBody>
      </p:sp>
      <p:sp>
        <p:nvSpPr>
          <p:cNvPr id="13" name="Textfeld 12">
            <a:extLst>
              <a:ext uri="{FF2B5EF4-FFF2-40B4-BE49-F238E27FC236}">
                <a16:creationId xmlns:a16="http://schemas.microsoft.com/office/drawing/2014/main" id="{5F83D614-7EFB-6F1E-5007-4875BA972CBD}"/>
              </a:ext>
            </a:extLst>
          </p:cNvPr>
          <p:cNvSpPr txBox="1"/>
          <p:nvPr/>
        </p:nvSpPr>
        <p:spPr>
          <a:xfrm>
            <a:off x="1874561" y="4409322"/>
            <a:ext cx="3513910" cy="1200329"/>
          </a:xfrm>
          <a:prstGeom prst="rect">
            <a:avLst/>
          </a:prstGeom>
          <a:noFill/>
        </p:spPr>
        <p:txBody>
          <a:bodyPr wrap="square" rtlCol="0">
            <a:spAutoFit/>
          </a:bodyPr>
          <a:lstStyle/>
          <a:p>
            <a:r>
              <a:rPr lang="de-DE" dirty="0"/>
              <a:t>Begrüßung von Hitler durch jubelnde Frauen, die extra </a:t>
            </a:r>
          </a:p>
          <a:p>
            <a:r>
              <a:rPr lang="de-DE" dirty="0"/>
              <a:t>durch die Sicherheitsabsperrung gelassen wurden </a:t>
            </a:r>
          </a:p>
        </p:txBody>
      </p:sp>
      <p:sp>
        <p:nvSpPr>
          <p:cNvPr id="14" name="Textfeld 13">
            <a:extLst>
              <a:ext uri="{FF2B5EF4-FFF2-40B4-BE49-F238E27FC236}">
                <a16:creationId xmlns:a16="http://schemas.microsoft.com/office/drawing/2014/main" id="{BBE3AFBB-8427-7E54-C3F1-BCA7A10FE174}"/>
              </a:ext>
            </a:extLst>
          </p:cNvPr>
          <p:cNvSpPr txBox="1"/>
          <p:nvPr/>
        </p:nvSpPr>
        <p:spPr>
          <a:xfrm>
            <a:off x="1874561" y="5699631"/>
            <a:ext cx="4377542" cy="923330"/>
          </a:xfrm>
          <a:prstGeom prst="rect">
            <a:avLst/>
          </a:prstGeom>
          <a:noFill/>
        </p:spPr>
        <p:txBody>
          <a:bodyPr wrap="square" rtlCol="0">
            <a:spAutoFit/>
          </a:bodyPr>
          <a:lstStyle/>
          <a:p>
            <a:r>
              <a:rPr lang="de-DE" dirty="0"/>
              <a:t>Foto vom Weg aufgenommen: </a:t>
            </a:r>
          </a:p>
          <a:p>
            <a:r>
              <a:rPr lang="de-DE" dirty="0"/>
              <a:t>Hinweis auf offiziellen Fotografen; </a:t>
            </a:r>
          </a:p>
          <a:p>
            <a:r>
              <a:rPr lang="de-DE" dirty="0"/>
              <a:t>weiterer Hinweis: hohe Fotoqualität</a:t>
            </a:r>
          </a:p>
        </p:txBody>
      </p:sp>
      <p:sp>
        <p:nvSpPr>
          <p:cNvPr id="15" name="Textfeld 14">
            <a:extLst>
              <a:ext uri="{FF2B5EF4-FFF2-40B4-BE49-F238E27FC236}">
                <a16:creationId xmlns:a16="http://schemas.microsoft.com/office/drawing/2014/main" id="{6966EC20-CF66-95CC-28CF-8AB3AB8391A3}"/>
              </a:ext>
            </a:extLst>
          </p:cNvPr>
          <p:cNvSpPr txBox="1"/>
          <p:nvPr/>
        </p:nvSpPr>
        <p:spPr>
          <a:xfrm>
            <a:off x="1845366" y="2355984"/>
            <a:ext cx="3528456" cy="1200329"/>
          </a:xfrm>
          <a:prstGeom prst="rect">
            <a:avLst/>
          </a:prstGeom>
          <a:noFill/>
        </p:spPr>
        <p:txBody>
          <a:bodyPr wrap="square" rtlCol="0">
            <a:spAutoFit/>
          </a:bodyPr>
          <a:lstStyle/>
          <a:p>
            <a:r>
              <a:rPr lang="de-DE" dirty="0"/>
              <a:t>SS-Männer (erkennbar an schwarzer Uniform mit Hakenkreuzarmbinde) als Bodyguards für Hitler</a:t>
            </a:r>
          </a:p>
        </p:txBody>
      </p:sp>
      <p:sp>
        <p:nvSpPr>
          <p:cNvPr id="16" name="Textfeld 15">
            <a:extLst>
              <a:ext uri="{FF2B5EF4-FFF2-40B4-BE49-F238E27FC236}">
                <a16:creationId xmlns:a16="http://schemas.microsoft.com/office/drawing/2014/main" id="{D4AB31AB-6D59-B073-FBC2-66F46D87B121}"/>
              </a:ext>
            </a:extLst>
          </p:cNvPr>
          <p:cNvSpPr txBox="1"/>
          <p:nvPr/>
        </p:nvSpPr>
        <p:spPr>
          <a:xfrm>
            <a:off x="5418892" y="616632"/>
            <a:ext cx="1541418" cy="369332"/>
          </a:xfrm>
          <a:prstGeom prst="rect">
            <a:avLst/>
          </a:prstGeom>
          <a:noFill/>
        </p:spPr>
        <p:txBody>
          <a:bodyPr wrap="square" rtlCol="0">
            <a:spAutoFit/>
          </a:bodyPr>
          <a:lstStyle/>
          <a:p>
            <a:r>
              <a:rPr lang="de-DE" dirty="0"/>
              <a:t>Redetribüne</a:t>
            </a:r>
          </a:p>
        </p:txBody>
      </p:sp>
      <p:sp>
        <p:nvSpPr>
          <p:cNvPr id="17" name="Textfeld 16">
            <a:extLst>
              <a:ext uri="{FF2B5EF4-FFF2-40B4-BE49-F238E27FC236}">
                <a16:creationId xmlns:a16="http://schemas.microsoft.com/office/drawing/2014/main" id="{484DB4F6-4AF7-5F1E-0436-E64506B6229D}"/>
              </a:ext>
            </a:extLst>
          </p:cNvPr>
          <p:cNvSpPr txBox="1"/>
          <p:nvPr/>
        </p:nvSpPr>
        <p:spPr>
          <a:xfrm>
            <a:off x="6189601" y="6222646"/>
            <a:ext cx="3513910" cy="369332"/>
          </a:xfrm>
          <a:prstGeom prst="rect">
            <a:avLst/>
          </a:prstGeom>
          <a:noFill/>
        </p:spPr>
        <p:txBody>
          <a:bodyPr wrap="square" rtlCol="0">
            <a:spAutoFit/>
          </a:bodyPr>
          <a:lstStyle/>
          <a:p>
            <a:r>
              <a:rPr lang="de-DE" dirty="0"/>
              <a:t>erhöht liegender Mittelweg</a:t>
            </a:r>
          </a:p>
        </p:txBody>
      </p:sp>
      <p:cxnSp>
        <p:nvCxnSpPr>
          <p:cNvPr id="19" name="Gerade Verbindung mit Pfeil 18">
            <a:extLst>
              <a:ext uri="{FF2B5EF4-FFF2-40B4-BE49-F238E27FC236}">
                <a16:creationId xmlns:a16="http://schemas.microsoft.com/office/drawing/2014/main" id="{9A7ACD28-7AC9-5DF9-CD90-6A833E42015B}"/>
              </a:ext>
            </a:extLst>
          </p:cNvPr>
          <p:cNvCxnSpPr>
            <a:cxnSpLocks/>
          </p:cNvCxnSpPr>
          <p:nvPr/>
        </p:nvCxnSpPr>
        <p:spPr>
          <a:xfrm>
            <a:off x="10807338" y="1242757"/>
            <a:ext cx="831668" cy="218624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4" name="Gerade Verbindung mit Pfeil 23">
            <a:extLst>
              <a:ext uri="{FF2B5EF4-FFF2-40B4-BE49-F238E27FC236}">
                <a16:creationId xmlns:a16="http://schemas.microsoft.com/office/drawing/2014/main" id="{894B9FF6-D979-5705-FA40-76338D95414E}"/>
              </a:ext>
            </a:extLst>
          </p:cNvPr>
          <p:cNvCxnSpPr>
            <a:cxnSpLocks/>
          </p:cNvCxnSpPr>
          <p:nvPr/>
        </p:nvCxnSpPr>
        <p:spPr>
          <a:xfrm>
            <a:off x="8411790" y="1180122"/>
            <a:ext cx="658958" cy="1155756"/>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6" name="Gerade Verbindung mit Pfeil 25">
            <a:extLst>
              <a:ext uri="{FF2B5EF4-FFF2-40B4-BE49-F238E27FC236}">
                <a16:creationId xmlns:a16="http://schemas.microsoft.com/office/drawing/2014/main" id="{FFDC2131-82F5-F638-EEA5-3A4C784DBC2D}"/>
              </a:ext>
            </a:extLst>
          </p:cNvPr>
          <p:cNvCxnSpPr>
            <a:cxnSpLocks/>
          </p:cNvCxnSpPr>
          <p:nvPr/>
        </p:nvCxnSpPr>
        <p:spPr>
          <a:xfrm>
            <a:off x="6271313" y="1116802"/>
            <a:ext cx="220157" cy="1388868"/>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8" name="Gerade Verbindung mit Pfeil 27">
            <a:extLst>
              <a:ext uri="{FF2B5EF4-FFF2-40B4-BE49-F238E27FC236}">
                <a16:creationId xmlns:a16="http://schemas.microsoft.com/office/drawing/2014/main" id="{8B9AB0D9-A55D-76A4-D1AD-867B5BF449F7}"/>
              </a:ext>
            </a:extLst>
          </p:cNvPr>
          <p:cNvCxnSpPr>
            <a:cxnSpLocks/>
          </p:cNvCxnSpPr>
          <p:nvPr/>
        </p:nvCxnSpPr>
        <p:spPr>
          <a:xfrm>
            <a:off x="4130836" y="1397075"/>
            <a:ext cx="2250555" cy="167173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0" name="Gerade Verbindung mit Pfeil 29">
            <a:extLst>
              <a:ext uri="{FF2B5EF4-FFF2-40B4-BE49-F238E27FC236}">
                <a16:creationId xmlns:a16="http://schemas.microsoft.com/office/drawing/2014/main" id="{2DF6633F-C113-BB6E-D78F-AC9FBFE4EE7E}"/>
              </a:ext>
            </a:extLst>
          </p:cNvPr>
          <p:cNvCxnSpPr>
            <a:cxnSpLocks/>
          </p:cNvCxnSpPr>
          <p:nvPr/>
        </p:nvCxnSpPr>
        <p:spPr>
          <a:xfrm>
            <a:off x="4555342" y="3423897"/>
            <a:ext cx="2671391" cy="302914"/>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Gerade Verbindung mit Pfeil 32">
            <a:extLst>
              <a:ext uri="{FF2B5EF4-FFF2-40B4-BE49-F238E27FC236}">
                <a16:creationId xmlns:a16="http://schemas.microsoft.com/office/drawing/2014/main" id="{1EAB46CA-E4E5-1D08-D846-81BE25CF1E2C}"/>
              </a:ext>
            </a:extLst>
          </p:cNvPr>
          <p:cNvCxnSpPr>
            <a:cxnSpLocks/>
          </p:cNvCxnSpPr>
          <p:nvPr/>
        </p:nvCxnSpPr>
        <p:spPr>
          <a:xfrm>
            <a:off x="4702629" y="3957811"/>
            <a:ext cx="2448651" cy="9117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5" name="Gerade Verbindung mit Pfeil 34">
            <a:extLst>
              <a:ext uri="{FF2B5EF4-FFF2-40B4-BE49-F238E27FC236}">
                <a16:creationId xmlns:a16="http://schemas.microsoft.com/office/drawing/2014/main" id="{A00C5024-2F72-8B46-38A4-4EDC61C37F7D}"/>
              </a:ext>
            </a:extLst>
          </p:cNvPr>
          <p:cNvCxnSpPr>
            <a:cxnSpLocks/>
          </p:cNvCxnSpPr>
          <p:nvPr/>
        </p:nvCxnSpPr>
        <p:spPr>
          <a:xfrm>
            <a:off x="4930643" y="4542107"/>
            <a:ext cx="4592180" cy="108270"/>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0" name="Gerade Verbindung mit Pfeil 39">
            <a:extLst>
              <a:ext uri="{FF2B5EF4-FFF2-40B4-BE49-F238E27FC236}">
                <a16:creationId xmlns:a16="http://schemas.microsoft.com/office/drawing/2014/main" id="{B70B6D77-A400-0A23-8D94-96AF20826525}"/>
              </a:ext>
            </a:extLst>
          </p:cNvPr>
          <p:cNvCxnSpPr>
            <a:cxnSpLocks/>
          </p:cNvCxnSpPr>
          <p:nvPr/>
        </p:nvCxnSpPr>
        <p:spPr>
          <a:xfrm flipV="1">
            <a:off x="5423190" y="4832168"/>
            <a:ext cx="1260480" cy="1163131"/>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3" name="Gerade Verbindung mit Pfeil 42">
            <a:extLst>
              <a:ext uri="{FF2B5EF4-FFF2-40B4-BE49-F238E27FC236}">
                <a16:creationId xmlns:a16="http://schemas.microsoft.com/office/drawing/2014/main" id="{1F75D34C-4DAD-021E-778D-5CE6B6CA7D94}"/>
              </a:ext>
            </a:extLst>
          </p:cNvPr>
          <p:cNvCxnSpPr>
            <a:cxnSpLocks/>
          </p:cNvCxnSpPr>
          <p:nvPr/>
        </p:nvCxnSpPr>
        <p:spPr>
          <a:xfrm flipH="1" flipV="1">
            <a:off x="6960310" y="4928024"/>
            <a:ext cx="386434" cy="126363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47" name="Textfeld 46">
            <a:extLst>
              <a:ext uri="{FF2B5EF4-FFF2-40B4-BE49-F238E27FC236}">
                <a16:creationId xmlns:a16="http://schemas.microsoft.com/office/drawing/2014/main" id="{8EB99B19-4021-64A5-3176-C23393BB2BC1}"/>
              </a:ext>
            </a:extLst>
          </p:cNvPr>
          <p:cNvSpPr txBox="1"/>
          <p:nvPr/>
        </p:nvSpPr>
        <p:spPr>
          <a:xfrm>
            <a:off x="1881038" y="1394972"/>
            <a:ext cx="2579277" cy="923330"/>
          </a:xfrm>
          <a:prstGeom prst="rect">
            <a:avLst/>
          </a:prstGeom>
          <a:noFill/>
        </p:spPr>
        <p:txBody>
          <a:bodyPr wrap="square" rtlCol="0">
            <a:spAutoFit/>
          </a:bodyPr>
          <a:lstStyle/>
          <a:p>
            <a:r>
              <a:rPr lang="de-DE" dirty="0"/>
              <a:t>Parteimitglieder der NSDAP (erkennbar an heller Uniform)</a:t>
            </a:r>
          </a:p>
        </p:txBody>
      </p:sp>
      <p:cxnSp>
        <p:nvCxnSpPr>
          <p:cNvPr id="49" name="Gerade Verbindung mit Pfeil 48">
            <a:extLst>
              <a:ext uri="{FF2B5EF4-FFF2-40B4-BE49-F238E27FC236}">
                <a16:creationId xmlns:a16="http://schemas.microsoft.com/office/drawing/2014/main" id="{7C93A13B-D901-8457-9436-16773D1D5B37}"/>
              </a:ext>
            </a:extLst>
          </p:cNvPr>
          <p:cNvCxnSpPr>
            <a:cxnSpLocks/>
          </p:cNvCxnSpPr>
          <p:nvPr/>
        </p:nvCxnSpPr>
        <p:spPr>
          <a:xfrm>
            <a:off x="4294553" y="1965743"/>
            <a:ext cx="1996275" cy="1484305"/>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996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4BD53-F9E8-F980-FBDF-B519CBEAA9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0302B7-8605-3EAF-D8FA-6411691D713D}"/>
              </a:ext>
            </a:extLst>
          </p:cNvPr>
          <p:cNvSpPr>
            <a:spLocks noGrp="1"/>
          </p:cNvSpPr>
          <p:nvPr>
            <p:ph type="title"/>
          </p:nvPr>
        </p:nvSpPr>
        <p:spPr/>
        <p:txBody>
          <a:bodyPr/>
          <a:lstStyle/>
          <a:p>
            <a:r>
              <a:rPr lang="de-DE" dirty="0"/>
              <a:t>Vorläufiges Fazit: </a:t>
            </a:r>
            <a:br>
              <a:rPr lang="de-DE" dirty="0"/>
            </a:br>
            <a:r>
              <a:rPr lang="de-DE" dirty="0"/>
              <a:t>Volksfest oder Führerkult? </a:t>
            </a:r>
          </a:p>
        </p:txBody>
      </p:sp>
      <p:sp>
        <p:nvSpPr>
          <p:cNvPr id="4" name="Inhaltsplatzhalter 2">
            <a:extLst>
              <a:ext uri="{FF2B5EF4-FFF2-40B4-BE49-F238E27FC236}">
                <a16:creationId xmlns:a16="http://schemas.microsoft.com/office/drawing/2014/main" id="{34C687EE-145F-1226-73E4-4EDE04B40D7B}"/>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253679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C8526-E6E6-DACE-479F-4363EB84349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4EE3D5-7DE7-4873-0F45-2A143063BB19}"/>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AF8F7BAB-FE3B-0D47-8CF5-5D9F779ECE7C}"/>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a:t>
            </a:r>
            <a:r>
              <a:rPr lang="de-DE" dirty="0"/>
              <a:t>sondern sie mit Hilfe eines Massenspektakels auf den Führer eingeschworen werden sollten. </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04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272E5-60ED-2DBD-FEC3-EA2FC196EF6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3C9204E-B26B-F276-5A0D-4440548FB7CC}"/>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EDD7A345-59F7-09F9-1437-03067160AFED}"/>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322421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ACE3A-E675-0C85-8332-60B62332BFB5}"/>
            </a:ext>
          </a:extLst>
        </p:cNvPr>
        <p:cNvGrpSpPr/>
        <p:nvPr/>
      </p:nvGrpSpPr>
      <p:grpSpPr>
        <a:xfrm>
          <a:off x="0" y="0"/>
          <a:ext cx="0" cy="0"/>
          <a:chOff x="0" y="0"/>
          <a:chExt cx="0" cy="0"/>
        </a:xfrm>
      </p:grpSpPr>
      <p:sp>
        <p:nvSpPr>
          <p:cNvPr id="3" name="Untertitel 2">
            <a:extLst>
              <a:ext uri="{FF2B5EF4-FFF2-40B4-BE49-F238E27FC236}">
                <a16:creationId xmlns:a16="http://schemas.microsoft.com/office/drawing/2014/main" id="{DC906D76-C5CE-3C10-8D4D-68DA4EF54292}"/>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5" name="Titel 1">
            <a:extLst>
              <a:ext uri="{FF2B5EF4-FFF2-40B4-BE49-F238E27FC236}">
                <a16:creationId xmlns:a16="http://schemas.microsoft.com/office/drawing/2014/main" id="{45B47EE0-469D-968C-0980-6EDCCA9A53DF}"/>
              </a:ext>
            </a:extLst>
          </p:cNvPr>
          <p:cNvSpPr txBox="1">
            <a:spLocks/>
          </p:cNvSpPr>
          <p:nvPr/>
        </p:nvSpPr>
        <p:spPr>
          <a:xfrm>
            <a:off x="890788" y="2665925"/>
            <a:ext cx="10410423" cy="12363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algn="ctr"/>
            <a:br>
              <a:rPr lang="de-DE" sz="2700">
                <a:latin typeface="Helvetica Neue" panose="02000503000000020004" pitchFamily="2" charset="0"/>
              </a:rPr>
            </a:br>
            <a:br>
              <a:rPr lang="de-DE" sz="2700">
                <a:latin typeface="Helvetica Neue" panose="02000503000000020004" pitchFamily="2" charset="0"/>
              </a:rPr>
            </a:br>
            <a:r>
              <a:rPr lang="de-DE" sz="2700">
                <a:latin typeface="Arial" panose="020B0604020202020204" pitchFamily="34" charset="0"/>
                <a:cs typeface="Arial" panose="020B0604020202020204" pitchFamily="34" charset="0"/>
              </a:rPr>
              <a:t>Verführung, Überzeugung, Zwang?</a:t>
            </a:r>
            <a:endParaRPr lang="de-DE" dirty="0"/>
          </a:p>
        </p:txBody>
      </p:sp>
      <p:sp>
        <p:nvSpPr>
          <p:cNvPr id="6" name="Textfeld 5">
            <a:extLst>
              <a:ext uri="{FF2B5EF4-FFF2-40B4-BE49-F238E27FC236}">
                <a16:creationId xmlns:a16="http://schemas.microsoft.com/office/drawing/2014/main" id="{1B9C43C9-0F16-0FA9-7F07-0B2CA91075B2}"/>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Das Reichserntedankfest und die Entstehung der NS-Volksgemeinschaft</a:t>
            </a:r>
          </a:p>
        </p:txBody>
      </p:sp>
    </p:spTree>
    <p:extLst>
      <p:ext uri="{BB962C8B-B14F-4D97-AF65-F5344CB8AC3E}">
        <p14:creationId xmlns:p14="http://schemas.microsoft.com/office/powerpoint/2010/main" val="2906159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62F58-EA36-65A6-1F72-39A9C15F89C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26C573-54A9-D5F8-C038-7C2B26357461}"/>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36ABD955-5331-3EC1-6D96-8C1FFA927BDA}"/>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760743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460EA-3967-2B4B-A808-417F8F39BFA8}"/>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046C7702-28D8-808B-83E9-3C80AE25485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8F9CAC46-0BCC-0542-CBE6-706484054D44}"/>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6124918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9D3FD-CB4B-24C7-7F0B-31981222156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19A66B-51BB-5AB8-A802-1326BB63D285}"/>
              </a:ext>
            </a:extLst>
          </p:cNvPr>
          <p:cNvSpPr>
            <a:spLocks noGrp="1"/>
          </p:cNvSpPr>
          <p:nvPr>
            <p:ph type="title"/>
          </p:nvPr>
        </p:nvSpPr>
        <p:spPr>
          <a:xfrm>
            <a:off x="1676400" y="1663243"/>
            <a:ext cx="10515600" cy="2852737"/>
          </a:xfrm>
        </p:spPr>
        <p:txBody>
          <a:bodyPr>
            <a:noAutofit/>
          </a:bodyPr>
          <a:lstStyle/>
          <a:p>
            <a:r>
              <a:rPr lang="de-DE" sz="4000" dirty="0"/>
              <a:t>Welchen Eindruck bekommt ihr von der Veranstaltung, wenn ihr diesen Fernsehbeitrag vom Reichserntedankfest seht?</a:t>
            </a:r>
            <a:br>
              <a:rPr lang="de-DE" sz="4000" dirty="0"/>
            </a:br>
            <a:br>
              <a:rPr lang="de-DE" sz="4000" dirty="0"/>
            </a:br>
            <a:r>
              <a:rPr lang="de-DE" sz="4000" dirty="0"/>
              <a:t>Was fällt euch auf?</a:t>
            </a:r>
          </a:p>
        </p:txBody>
      </p:sp>
      <p:pic>
        <p:nvPicPr>
          <p:cNvPr id="5" name="Grafik 4">
            <a:extLst>
              <a:ext uri="{FF2B5EF4-FFF2-40B4-BE49-F238E27FC236}">
                <a16:creationId xmlns:a16="http://schemas.microsoft.com/office/drawing/2014/main" id="{B52278A9-6800-3E51-9E8D-094CB69099F4}"/>
              </a:ext>
            </a:extLst>
          </p:cNvPr>
          <p:cNvPicPr>
            <a:picLocks noChangeAspect="1"/>
          </p:cNvPicPr>
          <p:nvPr/>
        </p:nvPicPr>
        <p:blipFill>
          <a:blip r:embed="rId2">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170259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5C60F-26E6-536D-A3E6-03FA635A707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6ECBC1-F014-6EB3-6DD7-2A5800881C6E}"/>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Volksfest oder Führerkult:</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6A97CC45-545D-AED3-92F9-5F3C6C5D0A8F}"/>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7036564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BCABF-A450-EA76-D946-025E83718AA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210C1B-C930-5B4E-0D90-071BC5168457}"/>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2A9321B1-F32F-6E9B-599A-85154455A5B5}"/>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2E0401D8-2516-0B21-FE7A-505BE6119B4C}"/>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F1BF0D95-14DF-BB6E-6846-D83A1F8780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spTree>
    <p:extLst>
      <p:ext uri="{BB962C8B-B14F-4D97-AF65-F5344CB8AC3E}">
        <p14:creationId xmlns:p14="http://schemas.microsoft.com/office/powerpoint/2010/main" val="28965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BC99D-5A88-ED0D-D7D6-CCCFA41BC62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B409DE-BC80-5699-912A-022403A628C0}"/>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9D5AC63E-E55D-850D-5071-5979E7808D45}"/>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57A8438C-4C33-C5F2-4904-927C093040D6}"/>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BC4AB6C0-99ED-E627-F1FA-DB1C2D587E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pic>
        <p:nvPicPr>
          <p:cNvPr id="3" name="Grafik 2">
            <a:extLst>
              <a:ext uri="{FF2B5EF4-FFF2-40B4-BE49-F238E27FC236}">
                <a16:creationId xmlns:a16="http://schemas.microsoft.com/office/drawing/2014/main" id="{23990237-9342-F59C-97E3-068D627F19CC}"/>
              </a:ext>
            </a:extLst>
          </p:cNvPr>
          <p:cNvPicPr>
            <a:picLocks noChangeAspect="1"/>
          </p:cNvPicPr>
          <p:nvPr/>
        </p:nvPicPr>
        <p:blipFill>
          <a:blip r:embed="rId5">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4200593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D7CFA-2A82-C840-7DFF-8F5018F45C5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E38A3C0-CF83-0006-9027-DA229D48F097}"/>
              </a:ext>
            </a:extLst>
          </p:cNvPr>
          <p:cNvSpPr>
            <a:spLocks noGrp="1"/>
          </p:cNvSpPr>
          <p:nvPr>
            <p:ph type="title"/>
          </p:nvPr>
        </p:nvSpPr>
        <p:spPr/>
        <p:txBody>
          <a:bodyPr/>
          <a:lstStyle/>
          <a:p>
            <a:r>
              <a:rPr lang="de-DE" dirty="0"/>
              <a:t>Aufgabe</a:t>
            </a:r>
          </a:p>
        </p:txBody>
      </p:sp>
      <p:sp>
        <p:nvSpPr>
          <p:cNvPr id="3" name="Inhaltsplatzhalter 2">
            <a:extLst>
              <a:ext uri="{FF2B5EF4-FFF2-40B4-BE49-F238E27FC236}">
                <a16:creationId xmlns:a16="http://schemas.microsoft.com/office/drawing/2014/main" id="{411524FF-5243-8D52-75C6-A69095DC8B04}"/>
              </a:ext>
            </a:extLst>
          </p:cNvPr>
          <p:cNvSpPr>
            <a:spLocks noGrp="1"/>
          </p:cNvSpPr>
          <p:nvPr>
            <p:ph idx="1"/>
          </p:nvPr>
        </p:nvSpPr>
        <p:spPr/>
        <p:txBody>
          <a:bodyPr/>
          <a:lstStyle/>
          <a:p>
            <a:pPr marL="514350" indent="-514350">
              <a:buFont typeface="+mj-lt"/>
              <a:buAutoNum type="arabicPeriod"/>
            </a:pPr>
            <a:r>
              <a:rPr lang="de-DE" dirty="0">
                <a:latin typeface="Arial" panose="020B0604020202020204" pitchFamily="34" charset="0"/>
                <a:cs typeface="Arial" panose="020B0604020202020204" pitchFamily="34" charset="0"/>
              </a:rPr>
              <a:t>Lest die Textquelle.</a:t>
            </a:r>
          </a:p>
          <a:p>
            <a:pPr marL="514350" indent="-514350">
              <a:buFont typeface="+mj-lt"/>
              <a:buAutoNum type="arabicPeriod"/>
            </a:pPr>
            <a:r>
              <a:rPr lang="de-DE" dirty="0">
                <a:latin typeface="Arial" panose="020B0604020202020204" pitchFamily="34" charset="0"/>
                <a:cs typeface="Arial" panose="020B0604020202020204" pitchFamily="34" charset="0"/>
              </a:rPr>
              <a:t>Markiert im Text Begriffe und Formulierungen, die Hinweise darauf geben, worum es den Veranstaltern ging.</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wirkt der Text auf euch, welche Stimmung erzeugt er? Notiert eure Eindrücke in Stichworten.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Erinnert euch die Stimmung, die er erzeugt, an etwas und wenn ja, woran? Notiert eure Eindrücke in Stichworten.</a:t>
            </a: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9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7007C-C100-C87A-9B7B-5630E8D0E3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99CAB4A-B995-6245-9A1E-B8BEAD14E5F2}"/>
              </a:ext>
            </a:extLst>
          </p:cNvPr>
          <p:cNvSpPr>
            <a:spLocks noGrp="1"/>
          </p:cNvSpPr>
          <p:nvPr>
            <p:ph type="title"/>
          </p:nvPr>
        </p:nvSpPr>
        <p:spPr/>
        <p:txBody>
          <a:bodyPr/>
          <a:lstStyle/>
          <a:p>
            <a:r>
              <a:rPr lang="de-DE" dirty="0"/>
              <a:t>Besprechung</a:t>
            </a:r>
          </a:p>
        </p:txBody>
      </p:sp>
      <p:sp>
        <p:nvSpPr>
          <p:cNvPr id="3" name="Inhaltsplatzhalter 2">
            <a:extLst>
              <a:ext uri="{FF2B5EF4-FFF2-40B4-BE49-F238E27FC236}">
                <a16:creationId xmlns:a16="http://schemas.microsoft.com/office/drawing/2014/main" id="{D218D817-CC6E-3FF7-0AEE-7D934881A026}"/>
              </a:ext>
            </a:extLst>
          </p:cNvPr>
          <p:cNvSpPr>
            <a:spLocks noGrp="1"/>
          </p:cNvSpPr>
          <p:nvPr>
            <p:ph idx="1"/>
          </p:nvPr>
        </p:nvSpPr>
        <p:spPr/>
        <p:txBody>
          <a:bodyPr>
            <a:normAutofit/>
          </a:bodyPr>
          <a:lstStyle/>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hat der Text auf euch gewirkt? Beschreibt die Stimmung, die er vermittelt hat. </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Hat euch diese Stimmung an etwas erinnert und wenn ja, woran?</a:t>
            </a:r>
          </a:p>
          <a:p>
            <a:pPr marL="514350" indent="-514350">
              <a:buFont typeface="+mj-lt"/>
              <a:buAutoNum type="arabicPeriod"/>
            </a:pPr>
            <a:r>
              <a:rPr lang="de-DE" dirty="0">
                <a:latin typeface="Arial" panose="020B0604020202020204" pitchFamily="34" charset="0"/>
                <a:cs typeface="Arial" panose="020B0604020202020204" pitchFamily="34" charset="0"/>
              </a:rPr>
              <a:t>Welche Hinweise auf Ziele und gewünschte Effekte bei den Teilnehmenden habt ihr gefunden?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Mit was für einer Quelle haben wir es hier zu tun? Was heißt das für unseren Umgang mit ihrem Inhalt?</a:t>
            </a: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7694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1CCF5-6D0A-BA7D-14AB-26648B4B004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51048F-B8C5-D878-04E3-CBEA160E5E24}"/>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D7735045-41CF-A3F5-37DA-590DA8E3E9E9}"/>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 </a:t>
            </a:r>
          </a:p>
          <a:p>
            <a:pPr>
              <a:buFont typeface="Wingdings" pitchFamily="2" charset="2"/>
              <a:buChar char="§"/>
            </a:pPr>
            <a:r>
              <a:rPr lang="de-DE" sz="2400" b="1" dirty="0">
                <a:latin typeface="Arial" panose="020B0604020202020204" pitchFamily="34" charset="0"/>
                <a:cs typeface="Arial" panose="020B0604020202020204" pitchFamily="34" charset="0"/>
              </a:rPr>
              <a:t>an Militär und Krieg herangeführt </a:t>
            </a:r>
            <a:r>
              <a:rPr lang="de-DE" sz="2400" dirty="0">
                <a:latin typeface="Arial" panose="020B0604020202020204" pitchFamily="34" charset="0"/>
                <a:cs typeface="Arial" panose="020B0604020202020204" pitchFamily="34" charset="0"/>
              </a:rPr>
              <a:t>wurden.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212637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629A1-91CF-7EBD-0D35-1D0344EE7D8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4B03B8B-5F93-E631-0529-23974EE99EB0}"/>
              </a:ext>
            </a:extLst>
          </p:cNvPr>
          <p:cNvSpPr>
            <a:spLocks noGrp="1"/>
          </p:cNvSpPr>
          <p:nvPr>
            <p:ph type="title"/>
          </p:nvPr>
        </p:nvSpPr>
        <p:spPr/>
        <p:txBody>
          <a:bodyPr/>
          <a:lstStyle/>
          <a:p>
            <a:r>
              <a:rPr lang="de-DE" dirty="0"/>
              <a:t>Vorläufiges Fazit: </a:t>
            </a:r>
            <a:br>
              <a:rPr lang="de-DE" dirty="0"/>
            </a:br>
            <a:r>
              <a:rPr lang="de-DE" dirty="0"/>
              <a:t>Volksfest oder Führerkult? </a:t>
            </a:r>
          </a:p>
        </p:txBody>
      </p:sp>
      <p:sp>
        <p:nvSpPr>
          <p:cNvPr id="4" name="Inhaltsplatzhalter 2">
            <a:extLst>
              <a:ext uri="{FF2B5EF4-FFF2-40B4-BE49-F238E27FC236}">
                <a16:creationId xmlns:a16="http://schemas.microsoft.com/office/drawing/2014/main" id="{50A223F9-CD9B-795F-5C09-18DC256E7B6F}"/>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a:t>
            </a:r>
            <a:r>
              <a:rPr lang="de-DE" dirty="0"/>
              <a:t>sondern sie mit Hilfe eines Massenspektakels auf den Führer eingeschworen werden sollten. </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263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4A8A0-FE18-56CB-195C-FFD578E707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975D346-009C-9DFB-7147-3ABDD0932B6C}"/>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6DCE9248-1BBC-BB21-1C34-E5B797FADE1C}"/>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4144925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70961-8281-46E4-2ABA-3A19B1344D6F}"/>
            </a:ext>
          </a:extLst>
        </p:cNvPr>
        <p:cNvGrpSpPr/>
        <p:nvPr/>
      </p:nvGrpSpPr>
      <p:grpSpPr>
        <a:xfrm>
          <a:off x="0" y="0"/>
          <a:ext cx="0" cy="0"/>
          <a:chOff x="0" y="0"/>
          <a:chExt cx="0" cy="0"/>
        </a:xfrm>
      </p:grpSpPr>
      <p:sp>
        <p:nvSpPr>
          <p:cNvPr id="3" name="Untertitel 2">
            <a:extLst>
              <a:ext uri="{FF2B5EF4-FFF2-40B4-BE49-F238E27FC236}">
                <a16:creationId xmlns:a16="http://schemas.microsoft.com/office/drawing/2014/main" id="{29786ED9-F72F-22B6-A8E0-C6AB52CF7A07}"/>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5" name="Titel 1">
            <a:extLst>
              <a:ext uri="{FF2B5EF4-FFF2-40B4-BE49-F238E27FC236}">
                <a16:creationId xmlns:a16="http://schemas.microsoft.com/office/drawing/2014/main" id="{833B1B8D-295F-A20E-563E-64F2DC773D1B}"/>
              </a:ext>
            </a:extLst>
          </p:cNvPr>
          <p:cNvSpPr txBox="1">
            <a:spLocks/>
          </p:cNvSpPr>
          <p:nvPr/>
        </p:nvSpPr>
        <p:spPr>
          <a:xfrm>
            <a:off x="890788" y="2665925"/>
            <a:ext cx="10410423" cy="12363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algn="ctr"/>
            <a:br>
              <a:rPr lang="de-DE" sz="2700">
                <a:latin typeface="Helvetica Neue" panose="02000503000000020004" pitchFamily="2" charset="0"/>
              </a:rPr>
            </a:br>
            <a:br>
              <a:rPr lang="de-DE" sz="2700">
                <a:latin typeface="Helvetica Neue" panose="02000503000000020004" pitchFamily="2" charset="0"/>
              </a:rPr>
            </a:br>
            <a:r>
              <a:rPr lang="de-DE" sz="2700">
                <a:latin typeface="Arial" panose="020B0604020202020204" pitchFamily="34" charset="0"/>
                <a:cs typeface="Arial" panose="020B0604020202020204" pitchFamily="34" charset="0"/>
              </a:rPr>
              <a:t>Verführung, Überzeugung, Zwang?</a:t>
            </a:r>
            <a:endParaRPr lang="de-DE" dirty="0"/>
          </a:p>
        </p:txBody>
      </p:sp>
      <p:sp>
        <p:nvSpPr>
          <p:cNvPr id="6" name="Textfeld 5">
            <a:extLst>
              <a:ext uri="{FF2B5EF4-FFF2-40B4-BE49-F238E27FC236}">
                <a16:creationId xmlns:a16="http://schemas.microsoft.com/office/drawing/2014/main" id="{8F883563-F2B8-DDA3-FC13-E764B33DA429}"/>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Das Reichserntedankfest und die Entstehung der NS-Volksgemeinschaft</a:t>
            </a:r>
          </a:p>
        </p:txBody>
      </p:sp>
    </p:spTree>
    <p:extLst>
      <p:ext uri="{BB962C8B-B14F-4D97-AF65-F5344CB8AC3E}">
        <p14:creationId xmlns:p14="http://schemas.microsoft.com/office/powerpoint/2010/main" val="1250700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29873-4E3F-878B-ACE5-9B34EFEFB7B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EA4016-2C11-8ADA-A42D-CFD2C9436ADC}"/>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EA589947-B74B-0163-26B7-222AFCCE5CA1}"/>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1510475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757EA-2783-F4FB-C74A-6B19F8AD318E}"/>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1DA9FC69-5458-AA36-CC6B-136D7A3FD10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12F73712-F11F-E36D-D36B-DED9821A4071}"/>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4446865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160D7-D84A-72F8-F721-2227C50A7FF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F44B34E-D9D6-4448-536F-A2C1227FFABA}"/>
              </a:ext>
            </a:extLst>
          </p:cNvPr>
          <p:cNvSpPr>
            <a:spLocks noGrp="1"/>
          </p:cNvSpPr>
          <p:nvPr>
            <p:ph type="title"/>
          </p:nvPr>
        </p:nvSpPr>
        <p:spPr>
          <a:xfrm>
            <a:off x="1676400" y="1663243"/>
            <a:ext cx="10515600" cy="2852737"/>
          </a:xfrm>
        </p:spPr>
        <p:txBody>
          <a:bodyPr>
            <a:noAutofit/>
          </a:bodyPr>
          <a:lstStyle/>
          <a:p>
            <a:r>
              <a:rPr lang="de-DE" sz="4000" dirty="0"/>
              <a:t>Welchen Eindruck bekommt ihr von der Veranstaltung, wenn ihr diesen Fernsehbeitrag vom Reichserntedankfest seht?</a:t>
            </a:r>
            <a:br>
              <a:rPr lang="de-DE" sz="4000" dirty="0"/>
            </a:br>
            <a:br>
              <a:rPr lang="de-DE" sz="4000" dirty="0"/>
            </a:br>
            <a:r>
              <a:rPr lang="de-DE" sz="4000" dirty="0"/>
              <a:t>Was fällt euch auf?</a:t>
            </a:r>
          </a:p>
        </p:txBody>
      </p:sp>
      <p:pic>
        <p:nvPicPr>
          <p:cNvPr id="5" name="Grafik 4">
            <a:extLst>
              <a:ext uri="{FF2B5EF4-FFF2-40B4-BE49-F238E27FC236}">
                <a16:creationId xmlns:a16="http://schemas.microsoft.com/office/drawing/2014/main" id="{1B9E22A1-FA79-5446-0DD7-BB7243A6849B}"/>
              </a:ext>
            </a:extLst>
          </p:cNvPr>
          <p:cNvPicPr>
            <a:picLocks noChangeAspect="1"/>
          </p:cNvPicPr>
          <p:nvPr/>
        </p:nvPicPr>
        <p:blipFill>
          <a:blip r:embed="rId2">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2130566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9FA41-0BFB-04B9-1316-7CFCFCAEF67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B975028-E109-EA75-4F47-3FD03C7F0072}"/>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Volksfest oder Führerkult:</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ECA289DB-2679-74E5-F1A3-8DD8036A54DB}"/>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1739564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E7F0-079D-A189-EB7B-68850B18596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2A46237-DC54-AB09-4A76-40699FEBDC1D}"/>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Volksfest oder Führerkult:</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5ED3CFE6-60F7-4BD0-35D3-9B3156A2A7B1}"/>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9899904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F97F4-6608-8B51-9C2E-9A338619F76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ED0EFF7-2A1B-B95C-8990-3B31F31683ED}"/>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3798B26D-9BCB-1448-0D01-DE41A58D39BB}"/>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DD4A3387-E289-33DE-41EC-42C4B866EB35}"/>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F513C32C-3667-CB92-96DE-92D7DEF144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spTree>
    <p:extLst>
      <p:ext uri="{BB962C8B-B14F-4D97-AF65-F5344CB8AC3E}">
        <p14:creationId xmlns:p14="http://schemas.microsoft.com/office/powerpoint/2010/main" val="258080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B44B6-B83D-C27A-CE46-4A6CD1751C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7353C56-52DE-3E46-F80E-19EE0C68FE13}"/>
              </a:ext>
            </a:extLst>
          </p:cNvPr>
          <p:cNvSpPr>
            <a:spLocks noGrp="1"/>
          </p:cNvSpPr>
          <p:nvPr>
            <p:ph type="title"/>
          </p:nvPr>
        </p:nvSpPr>
        <p:spPr/>
        <p:txBody>
          <a:bodyPr/>
          <a:lstStyle/>
          <a:p>
            <a:r>
              <a:rPr lang="de-DE" dirty="0"/>
              <a:t>Aufgabe</a:t>
            </a:r>
          </a:p>
        </p:txBody>
      </p:sp>
      <p:sp>
        <p:nvSpPr>
          <p:cNvPr id="3" name="Inhaltsplatzhalter 2">
            <a:extLst>
              <a:ext uri="{FF2B5EF4-FFF2-40B4-BE49-F238E27FC236}">
                <a16:creationId xmlns:a16="http://schemas.microsoft.com/office/drawing/2014/main" id="{3549D907-643F-322C-AC28-A3F72E88A283}"/>
              </a:ext>
            </a:extLst>
          </p:cNvPr>
          <p:cNvSpPr>
            <a:spLocks noGrp="1"/>
          </p:cNvSpPr>
          <p:nvPr>
            <p:ph idx="1"/>
          </p:nvPr>
        </p:nvSpPr>
        <p:spPr/>
        <p:txBody>
          <a:bodyPr/>
          <a:lstStyle/>
          <a:p>
            <a:pPr marL="514350" indent="-514350">
              <a:buFont typeface="+mj-lt"/>
              <a:buAutoNum type="arabicPeriod"/>
            </a:pPr>
            <a:r>
              <a:rPr lang="de-DE" dirty="0">
                <a:latin typeface="Arial" panose="020B0604020202020204" pitchFamily="34" charset="0"/>
                <a:cs typeface="Arial" panose="020B0604020202020204" pitchFamily="34" charset="0"/>
              </a:rPr>
              <a:t>Lest die Textquellen.</a:t>
            </a:r>
          </a:p>
          <a:p>
            <a:pPr marL="514350" indent="-514350">
              <a:buFont typeface="+mj-lt"/>
              <a:buAutoNum type="arabicPeriod"/>
            </a:pPr>
            <a:r>
              <a:rPr lang="de-DE" dirty="0">
                <a:latin typeface="Arial" panose="020B0604020202020204" pitchFamily="34" charset="0"/>
                <a:cs typeface="Arial" panose="020B0604020202020204" pitchFamily="34" charset="0"/>
              </a:rPr>
              <a:t>Markiert im Text Begriffe und Formulierungen, die Hinweise darauf geben, worum es den Veranstaltern ging.</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wirkt der Text auf euch, welche Stimmung erzeugt er? Notiert eure Eindrücke in Stichworten.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Erinnert euch die Stimmung, die er erzeugt, an etwas und wenn ja, woran? Notiert eure Eindrücke in Stichworten.</a:t>
            </a: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639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6E628-099E-61BE-E967-7A7320E7B9F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934FCC-E55C-02DF-95A4-029CAC8712E0}"/>
              </a:ext>
            </a:extLst>
          </p:cNvPr>
          <p:cNvSpPr>
            <a:spLocks noGrp="1"/>
          </p:cNvSpPr>
          <p:nvPr>
            <p:ph type="title"/>
          </p:nvPr>
        </p:nvSpPr>
        <p:spPr/>
        <p:txBody>
          <a:bodyPr/>
          <a:lstStyle/>
          <a:p>
            <a:r>
              <a:rPr lang="de-DE" dirty="0"/>
              <a:t>Besprechung</a:t>
            </a:r>
          </a:p>
        </p:txBody>
      </p:sp>
      <p:sp>
        <p:nvSpPr>
          <p:cNvPr id="3" name="Inhaltsplatzhalter 2">
            <a:extLst>
              <a:ext uri="{FF2B5EF4-FFF2-40B4-BE49-F238E27FC236}">
                <a16:creationId xmlns:a16="http://schemas.microsoft.com/office/drawing/2014/main" id="{6539E694-9C37-0C0B-9771-599FADFCD0B3}"/>
              </a:ext>
            </a:extLst>
          </p:cNvPr>
          <p:cNvSpPr>
            <a:spLocks noGrp="1"/>
          </p:cNvSpPr>
          <p:nvPr>
            <p:ph idx="1"/>
          </p:nvPr>
        </p:nvSpPr>
        <p:spPr/>
        <p:txBody>
          <a:bodyPr>
            <a:normAutofit/>
          </a:bodyPr>
          <a:lstStyle/>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hat der Text auf euch gewirkt? Beschreibt die Stimmung, die er vermittelt hat. </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Hat euch diese Stimmung an etwas erinnert und wenn ja, woran?</a:t>
            </a:r>
          </a:p>
          <a:p>
            <a:pPr marL="514350" indent="-514350">
              <a:buFont typeface="+mj-lt"/>
              <a:buAutoNum type="arabicPeriod"/>
            </a:pPr>
            <a:r>
              <a:rPr lang="de-DE" dirty="0">
                <a:latin typeface="Arial" panose="020B0604020202020204" pitchFamily="34" charset="0"/>
                <a:cs typeface="Arial" panose="020B0604020202020204" pitchFamily="34" charset="0"/>
              </a:rPr>
              <a:t>Welche Hinweise auf Ziele und gewünschte Effekte bei den Teilnehmenden habt ihr gefunden?</a:t>
            </a:r>
          </a:p>
          <a:p>
            <a:pPr marL="514350" indent="-514350">
              <a:buFont typeface="+mj-lt"/>
              <a:buAutoNum type="arabicPeriod"/>
            </a:pPr>
            <a:r>
              <a:rPr lang="de-DE" dirty="0">
                <a:latin typeface="Arial" panose="020B0604020202020204" pitchFamily="34" charset="0"/>
                <a:cs typeface="Arial" panose="020B0604020202020204" pitchFamily="34" charset="0"/>
              </a:rPr>
              <a:t>Mit was für einer Quelle haben wir es hier zu tun? Was heißt das für unseren Umgang mit ihrem Inhalt?</a:t>
            </a: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09414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C3F84-6963-4297-26BE-1B5641987DA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616ADE-9671-6514-6A1E-54DCDD3AD1D1}"/>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6652FF50-B980-18BD-D210-E9681240B131}"/>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 </a:t>
            </a:r>
          </a:p>
          <a:p>
            <a:pPr>
              <a:buFont typeface="Wingdings" pitchFamily="2" charset="2"/>
              <a:buChar char="§"/>
            </a:pPr>
            <a:r>
              <a:rPr lang="de-DE" sz="2400" b="1" dirty="0">
                <a:latin typeface="Arial" panose="020B0604020202020204" pitchFamily="34" charset="0"/>
                <a:cs typeface="Arial" panose="020B0604020202020204" pitchFamily="34" charset="0"/>
              </a:rPr>
              <a:t>an Militär und Krieg herangeführt </a:t>
            </a:r>
            <a:r>
              <a:rPr lang="de-DE" sz="2400" dirty="0">
                <a:latin typeface="Arial" panose="020B0604020202020204" pitchFamily="34" charset="0"/>
                <a:cs typeface="Arial" panose="020B0604020202020204" pitchFamily="34" charset="0"/>
              </a:rPr>
              <a:t>wurden.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365693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587F6-5AFE-3B57-463B-456C7F6FC2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CEED8A0-DE87-E7CF-55B1-E47EF01F6AF5}"/>
              </a:ext>
            </a:extLst>
          </p:cNvPr>
          <p:cNvSpPr>
            <a:spLocks noGrp="1"/>
          </p:cNvSpPr>
          <p:nvPr>
            <p:ph type="title"/>
          </p:nvPr>
        </p:nvSpPr>
        <p:spPr/>
        <p:txBody>
          <a:bodyPr/>
          <a:lstStyle/>
          <a:p>
            <a:r>
              <a:rPr lang="de-DE" dirty="0"/>
              <a:t>Vorläufiges Fazit: </a:t>
            </a:r>
            <a:br>
              <a:rPr lang="de-DE" dirty="0"/>
            </a:br>
            <a:r>
              <a:rPr lang="de-DE" dirty="0"/>
              <a:t>Volksfest oder Führerkult? </a:t>
            </a:r>
          </a:p>
        </p:txBody>
      </p:sp>
      <p:sp>
        <p:nvSpPr>
          <p:cNvPr id="4" name="Inhaltsplatzhalter 2">
            <a:extLst>
              <a:ext uri="{FF2B5EF4-FFF2-40B4-BE49-F238E27FC236}">
                <a16:creationId xmlns:a16="http://schemas.microsoft.com/office/drawing/2014/main" id="{12FC4863-44DB-325A-D2CC-9FB1277CA934}"/>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a:t>
            </a:r>
            <a:r>
              <a:rPr lang="de-DE" dirty="0"/>
              <a:t>sondern sie mit Hilfe eines Massenspektakels auf den Führer eingeschworen werden sollten. </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397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370C3-AA08-07D4-7970-FEE86272C24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83AA173-779F-3D1D-A171-A821371C42A1}"/>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AD47D047-F8CE-FDF5-3264-0D93D805E772}"/>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1941198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29406-267E-B524-7DB5-1D1328EEA8E1}"/>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24DE5CCE-BF06-0822-C406-2A71710F741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AAC8BC78-034B-D473-DF90-13A61FE0EE9A}"/>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4691882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C9EBA-3CD9-20AF-86DD-00BCEB7F52BD}"/>
            </a:ext>
          </a:extLst>
        </p:cNvPr>
        <p:cNvGrpSpPr/>
        <p:nvPr/>
      </p:nvGrpSpPr>
      <p:grpSpPr>
        <a:xfrm>
          <a:off x="0" y="0"/>
          <a:ext cx="0" cy="0"/>
          <a:chOff x="0" y="0"/>
          <a:chExt cx="0" cy="0"/>
        </a:xfrm>
      </p:grpSpPr>
      <p:pic>
        <p:nvPicPr>
          <p:cNvPr id="5" name="Grafik 4">
            <a:extLst>
              <a:ext uri="{FF2B5EF4-FFF2-40B4-BE49-F238E27FC236}">
                <a16:creationId xmlns:a16="http://schemas.microsoft.com/office/drawing/2014/main" id="{50D5BC7E-1387-2F18-1088-307E8B032DA5}"/>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grpSp>
        <p:nvGrpSpPr>
          <p:cNvPr id="11" name="Gruppieren 10">
            <a:extLst>
              <a:ext uri="{FF2B5EF4-FFF2-40B4-BE49-F238E27FC236}">
                <a16:creationId xmlns:a16="http://schemas.microsoft.com/office/drawing/2014/main" id="{6E5C8B96-A088-8DE6-CFEB-E3EB7A0B43CF}"/>
              </a:ext>
            </a:extLst>
          </p:cNvPr>
          <p:cNvGrpSpPr>
            <a:grpSpLocks noChangeAspect="1"/>
          </p:cNvGrpSpPr>
          <p:nvPr/>
        </p:nvGrpSpPr>
        <p:grpSpPr>
          <a:xfrm>
            <a:off x="5856985" y="0"/>
            <a:ext cx="6335015" cy="3869242"/>
            <a:chOff x="7405385" y="-2438088"/>
            <a:chExt cx="8943972" cy="5525061"/>
          </a:xfrm>
        </p:grpSpPr>
        <p:pic>
          <p:nvPicPr>
            <p:cNvPr id="9" name="Inhaltsplatzhalter 4">
              <a:extLst>
                <a:ext uri="{FF2B5EF4-FFF2-40B4-BE49-F238E27FC236}">
                  <a16:creationId xmlns:a16="http://schemas.microsoft.com/office/drawing/2014/main" id="{1A664CB1-9DA7-64BB-3808-89288CC03694}"/>
                </a:ext>
              </a:extLst>
            </p:cNvPr>
            <p:cNvPicPr>
              <a:picLocks noChangeAspect="1"/>
            </p:cNvPicPr>
            <p:nvPr/>
          </p:nvPicPr>
          <p:blipFill>
            <a:blip r:embed="rId4"/>
            <a:stretch>
              <a:fillRect/>
            </a:stretch>
          </p:blipFill>
          <p:spPr>
            <a:xfrm>
              <a:off x="7405385" y="-2438088"/>
              <a:ext cx="8943972" cy="5525061"/>
            </a:xfrm>
            <a:prstGeom prst="rect">
              <a:avLst/>
            </a:prstGeom>
          </p:spPr>
        </p:pic>
        <p:sp>
          <p:nvSpPr>
            <p:cNvPr id="10" name="Textfeld 9">
              <a:extLst>
                <a:ext uri="{FF2B5EF4-FFF2-40B4-BE49-F238E27FC236}">
                  <a16:creationId xmlns:a16="http://schemas.microsoft.com/office/drawing/2014/main" id="{8FF78DE0-8555-6883-B0CE-1E2333F3501E}"/>
                </a:ext>
              </a:extLst>
            </p:cNvPr>
            <p:cNvSpPr txBox="1"/>
            <p:nvPr/>
          </p:nvSpPr>
          <p:spPr>
            <a:xfrm>
              <a:off x="7405385" y="2757358"/>
              <a:ext cx="5754784" cy="329615"/>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
        <p:nvSpPr>
          <p:cNvPr id="12" name="Titel 11">
            <a:extLst>
              <a:ext uri="{FF2B5EF4-FFF2-40B4-BE49-F238E27FC236}">
                <a16:creationId xmlns:a16="http://schemas.microsoft.com/office/drawing/2014/main" id="{1A647088-97D7-A9D8-6B62-212F82B86B66}"/>
              </a:ext>
            </a:extLst>
          </p:cNvPr>
          <p:cNvSpPr>
            <a:spLocks noGrp="1"/>
          </p:cNvSpPr>
          <p:nvPr>
            <p:ph type="title"/>
          </p:nvPr>
        </p:nvSpPr>
        <p:spPr/>
        <p:txBody>
          <a:bodyPr/>
          <a:lstStyle/>
          <a:p>
            <a:r>
              <a:rPr lang="de-DE" dirty="0"/>
              <a:t>Aufgabe</a:t>
            </a:r>
          </a:p>
        </p:txBody>
      </p:sp>
      <p:sp>
        <p:nvSpPr>
          <p:cNvPr id="16" name="Inhaltsplatzhalter 12">
            <a:extLst>
              <a:ext uri="{FF2B5EF4-FFF2-40B4-BE49-F238E27FC236}">
                <a16:creationId xmlns:a16="http://schemas.microsoft.com/office/drawing/2014/main" id="{20882057-85B8-38AF-09AD-C9C89340940F}"/>
              </a:ext>
            </a:extLst>
          </p:cNvPr>
          <p:cNvSpPr>
            <a:spLocks noGrp="1"/>
          </p:cNvSpPr>
          <p:nvPr>
            <p:ph idx="1"/>
          </p:nvPr>
        </p:nvSpPr>
        <p:spPr>
          <a:xfrm>
            <a:off x="1732889" y="4700239"/>
            <a:ext cx="7847839" cy="1939146"/>
          </a:xfrm>
        </p:spPr>
        <p:txBody>
          <a:bodyPr>
            <a:normAutofit/>
          </a:bodyPr>
          <a:lstStyle/>
          <a:p>
            <a:pPr marL="12700" indent="-12700">
              <a:buNone/>
            </a:pPr>
            <a:r>
              <a:rPr lang="de-DE" sz="2000" b="1" dirty="0"/>
              <a:t>3. Interpretieren: </a:t>
            </a:r>
            <a:r>
              <a:rPr lang="de-DE" sz="2000" dirty="0"/>
              <a:t>Was sagt das Bild über das Reichserntedankfest aus? Welchen Eindruck von der Veranstaltung vermittelt es?</a:t>
            </a:r>
          </a:p>
          <a:p>
            <a:pPr marL="12700" indent="-12700">
              <a:buNone/>
            </a:pPr>
            <a:endParaRPr lang="de-DE" sz="2000" dirty="0"/>
          </a:p>
          <a:p>
            <a:pPr marL="12700" indent="-12700">
              <a:buNone/>
            </a:pPr>
            <a:r>
              <a:rPr lang="de-DE" sz="2000" b="1" dirty="0"/>
              <a:t>4. Kritik: </a:t>
            </a:r>
            <a:r>
              <a:rPr lang="de-DE" sz="2000" dirty="0"/>
              <a:t>Was ist das für eine Quelle – und was bedeutet das für unseren Umgang mit ihrem Inhalt?</a:t>
            </a:r>
          </a:p>
        </p:txBody>
      </p:sp>
      <p:pic>
        <p:nvPicPr>
          <p:cNvPr id="19" name="Grafik 18" descr="Benutzer mit einfarbiger Füllung">
            <a:extLst>
              <a:ext uri="{FF2B5EF4-FFF2-40B4-BE49-F238E27FC236}">
                <a16:creationId xmlns:a16="http://schemas.microsoft.com/office/drawing/2014/main" id="{C9C68135-3CF1-2C9B-7052-84524ACC4C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78539" y="4020094"/>
            <a:ext cx="509118" cy="509118"/>
          </a:xfrm>
          <a:prstGeom prst="rect">
            <a:avLst/>
          </a:prstGeom>
        </p:spPr>
      </p:pic>
      <p:pic>
        <p:nvPicPr>
          <p:cNvPr id="21" name="Grafik 20" descr="Gruppe von Personen Silhouette">
            <a:extLst>
              <a:ext uri="{FF2B5EF4-FFF2-40B4-BE49-F238E27FC236}">
                <a16:creationId xmlns:a16="http://schemas.microsoft.com/office/drawing/2014/main" id="{F209B44E-CD54-3AF2-8D51-3B6B7E98B13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75898" y="5381545"/>
            <a:ext cx="914400" cy="914400"/>
          </a:xfrm>
          <a:prstGeom prst="rect">
            <a:avLst/>
          </a:prstGeom>
        </p:spPr>
      </p:pic>
      <p:pic>
        <p:nvPicPr>
          <p:cNvPr id="23" name="Grafik 22" descr="Benutzer mit einfarbiger Füllung">
            <a:extLst>
              <a:ext uri="{FF2B5EF4-FFF2-40B4-BE49-F238E27FC236}">
                <a16:creationId xmlns:a16="http://schemas.microsoft.com/office/drawing/2014/main" id="{1F9F3D44-AAB4-FAE3-BB14-151C9F3A991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75898" y="4467145"/>
            <a:ext cx="914400" cy="914400"/>
          </a:xfrm>
          <a:prstGeom prst="rect">
            <a:avLst/>
          </a:prstGeom>
        </p:spPr>
      </p:pic>
      <p:sp>
        <p:nvSpPr>
          <p:cNvPr id="24" name="Textfeld 23">
            <a:extLst>
              <a:ext uri="{FF2B5EF4-FFF2-40B4-BE49-F238E27FC236}">
                <a16:creationId xmlns:a16="http://schemas.microsoft.com/office/drawing/2014/main" id="{04027582-7C1C-6797-5E11-F4061C9EC406}"/>
              </a:ext>
            </a:extLst>
          </p:cNvPr>
          <p:cNvSpPr txBox="1"/>
          <p:nvPr/>
        </p:nvSpPr>
        <p:spPr>
          <a:xfrm>
            <a:off x="10631606" y="4121624"/>
            <a:ext cx="1560394" cy="369332"/>
          </a:xfrm>
          <a:prstGeom prst="rect">
            <a:avLst/>
          </a:prstGeom>
          <a:noFill/>
        </p:spPr>
        <p:txBody>
          <a:bodyPr wrap="square" rtlCol="0">
            <a:spAutoFit/>
          </a:bodyPr>
          <a:lstStyle/>
          <a:p>
            <a:r>
              <a:rPr lang="de-DE" dirty="0"/>
              <a:t>7 Minuten</a:t>
            </a:r>
          </a:p>
        </p:txBody>
      </p:sp>
      <p:sp>
        <p:nvSpPr>
          <p:cNvPr id="25" name="Textfeld 24">
            <a:extLst>
              <a:ext uri="{FF2B5EF4-FFF2-40B4-BE49-F238E27FC236}">
                <a16:creationId xmlns:a16="http://schemas.microsoft.com/office/drawing/2014/main" id="{557083F9-231F-9BBB-0BC0-AB7BD6563A23}"/>
              </a:ext>
            </a:extLst>
          </p:cNvPr>
          <p:cNvSpPr txBox="1"/>
          <p:nvPr/>
        </p:nvSpPr>
        <p:spPr>
          <a:xfrm>
            <a:off x="10631606" y="4675202"/>
            <a:ext cx="1560394" cy="369332"/>
          </a:xfrm>
          <a:prstGeom prst="rect">
            <a:avLst/>
          </a:prstGeom>
          <a:noFill/>
        </p:spPr>
        <p:txBody>
          <a:bodyPr wrap="square" rtlCol="0">
            <a:spAutoFit/>
          </a:bodyPr>
          <a:lstStyle/>
          <a:p>
            <a:r>
              <a:rPr lang="de-DE" dirty="0"/>
              <a:t>5 Minuten</a:t>
            </a:r>
          </a:p>
        </p:txBody>
      </p:sp>
      <p:sp>
        <p:nvSpPr>
          <p:cNvPr id="3" name="Textfeld 2">
            <a:extLst>
              <a:ext uri="{FF2B5EF4-FFF2-40B4-BE49-F238E27FC236}">
                <a16:creationId xmlns:a16="http://schemas.microsoft.com/office/drawing/2014/main" id="{CA69E635-1E6F-5109-40B9-A0B0CA714465}"/>
              </a:ext>
            </a:extLst>
          </p:cNvPr>
          <p:cNvSpPr txBox="1"/>
          <p:nvPr/>
        </p:nvSpPr>
        <p:spPr>
          <a:xfrm>
            <a:off x="1732889" y="1560918"/>
            <a:ext cx="3285895" cy="3139321"/>
          </a:xfrm>
          <a:prstGeom prst="rect">
            <a:avLst/>
          </a:prstGeom>
          <a:noFill/>
        </p:spPr>
        <p:txBody>
          <a:bodyPr wrap="square" rtlCol="0">
            <a:spAutoFit/>
          </a:bodyPr>
          <a:lstStyle/>
          <a:p>
            <a:r>
              <a:rPr lang="de-DE" sz="2000" b="1" dirty="0"/>
              <a:t>1. Beschreiben: </a:t>
            </a:r>
            <a:r>
              <a:rPr lang="de-DE" sz="2000" dirty="0"/>
              <a:t>Was und wen seht ihr auf dem Bild?</a:t>
            </a:r>
          </a:p>
          <a:p>
            <a:endParaRPr lang="de-DE" sz="2000" dirty="0"/>
          </a:p>
          <a:p>
            <a:pPr marL="12700" indent="-12700">
              <a:buNone/>
            </a:pPr>
            <a:r>
              <a:rPr lang="de-DE" sz="2000" b="1" dirty="0"/>
              <a:t>2. Analysieren: </a:t>
            </a:r>
            <a:r>
              <a:rPr lang="de-DE" sz="2000" dirty="0"/>
              <a:t>Was bedeuten die verschiedenen Bildelemente (Symbole, Kleidung, Personen, …), wofür stehen sie?</a:t>
            </a:r>
          </a:p>
          <a:p>
            <a:endParaRPr lang="de-DE" dirty="0"/>
          </a:p>
        </p:txBody>
      </p:sp>
    </p:spTree>
    <p:extLst>
      <p:ext uri="{BB962C8B-B14F-4D97-AF65-F5344CB8AC3E}">
        <p14:creationId xmlns:p14="http://schemas.microsoft.com/office/powerpoint/2010/main" val="20150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1CA04-429F-EA8E-AB48-1640F35087E9}"/>
            </a:ext>
          </a:extLst>
        </p:cNvPr>
        <p:cNvGrpSpPr/>
        <p:nvPr/>
      </p:nvGrpSpPr>
      <p:grpSpPr>
        <a:xfrm>
          <a:off x="0" y="0"/>
          <a:ext cx="0" cy="0"/>
          <a:chOff x="0" y="0"/>
          <a:chExt cx="0" cy="0"/>
        </a:xfrm>
      </p:grpSpPr>
      <p:pic>
        <p:nvPicPr>
          <p:cNvPr id="5" name="Grafik 4">
            <a:extLst>
              <a:ext uri="{FF2B5EF4-FFF2-40B4-BE49-F238E27FC236}">
                <a16:creationId xmlns:a16="http://schemas.microsoft.com/office/drawing/2014/main" id="{06A24580-7182-E8C0-56F1-C26E99B1449F}"/>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grpSp>
        <p:nvGrpSpPr>
          <p:cNvPr id="11" name="Gruppieren 10">
            <a:extLst>
              <a:ext uri="{FF2B5EF4-FFF2-40B4-BE49-F238E27FC236}">
                <a16:creationId xmlns:a16="http://schemas.microsoft.com/office/drawing/2014/main" id="{86CDAF0A-B924-B8A1-78D1-EB48F1BADA9A}"/>
              </a:ext>
            </a:extLst>
          </p:cNvPr>
          <p:cNvGrpSpPr>
            <a:grpSpLocks noChangeAspect="1"/>
          </p:cNvGrpSpPr>
          <p:nvPr/>
        </p:nvGrpSpPr>
        <p:grpSpPr>
          <a:xfrm>
            <a:off x="1605190" y="391885"/>
            <a:ext cx="10586809" cy="6466113"/>
            <a:chOff x="3270847" y="-1169683"/>
            <a:chExt cx="8943972" cy="5525061"/>
          </a:xfrm>
        </p:grpSpPr>
        <p:pic>
          <p:nvPicPr>
            <p:cNvPr id="9" name="Inhaltsplatzhalter 4">
              <a:extLst>
                <a:ext uri="{FF2B5EF4-FFF2-40B4-BE49-F238E27FC236}">
                  <a16:creationId xmlns:a16="http://schemas.microsoft.com/office/drawing/2014/main" id="{AD34ACB1-36F1-CF0F-6CA1-52D4BB24F7C8}"/>
                </a:ext>
              </a:extLst>
            </p:cNvPr>
            <p:cNvPicPr>
              <a:picLocks noChangeAspect="1"/>
            </p:cNvPicPr>
            <p:nvPr/>
          </p:nvPicPr>
          <p:blipFill>
            <a:blip r:embed="rId4"/>
            <a:stretch>
              <a:fillRect/>
            </a:stretch>
          </p:blipFill>
          <p:spPr>
            <a:xfrm>
              <a:off x="3270847" y="-1169683"/>
              <a:ext cx="8943972" cy="5525061"/>
            </a:xfrm>
            <a:prstGeom prst="rect">
              <a:avLst/>
            </a:prstGeom>
          </p:spPr>
        </p:pic>
        <p:sp>
          <p:nvSpPr>
            <p:cNvPr id="10" name="Textfeld 9">
              <a:extLst>
                <a:ext uri="{FF2B5EF4-FFF2-40B4-BE49-F238E27FC236}">
                  <a16:creationId xmlns:a16="http://schemas.microsoft.com/office/drawing/2014/main" id="{284CC17C-2D2C-BF1C-E1F0-B52E1770D9F4}"/>
                </a:ext>
              </a:extLst>
            </p:cNvPr>
            <p:cNvSpPr txBox="1"/>
            <p:nvPr/>
          </p:nvSpPr>
          <p:spPr>
            <a:xfrm>
              <a:off x="3270847" y="4025763"/>
              <a:ext cx="5754784" cy="329615"/>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Tree>
    <p:extLst>
      <p:ext uri="{BB962C8B-B14F-4D97-AF65-F5344CB8AC3E}">
        <p14:creationId xmlns:p14="http://schemas.microsoft.com/office/powerpoint/2010/main" val="3508296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52BB-2FA0-C205-E333-AB064C0E909C}"/>
            </a:ext>
          </a:extLst>
        </p:cNvPr>
        <p:cNvGrpSpPr/>
        <p:nvPr/>
      </p:nvGrpSpPr>
      <p:grpSpPr>
        <a:xfrm>
          <a:off x="0" y="0"/>
          <a:ext cx="0" cy="0"/>
          <a:chOff x="0" y="0"/>
          <a:chExt cx="0" cy="0"/>
        </a:xfrm>
      </p:grpSpPr>
      <p:grpSp>
        <p:nvGrpSpPr>
          <p:cNvPr id="6" name="Gruppieren 5">
            <a:extLst>
              <a:ext uri="{FF2B5EF4-FFF2-40B4-BE49-F238E27FC236}">
                <a16:creationId xmlns:a16="http://schemas.microsoft.com/office/drawing/2014/main" id="{F0D47BB7-7380-346E-AD91-C2105CF12299}"/>
              </a:ext>
            </a:extLst>
          </p:cNvPr>
          <p:cNvGrpSpPr>
            <a:grpSpLocks noChangeAspect="1"/>
          </p:cNvGrpSpPr>
          <p:nvPr/>
        </p:nvGrpSpPr>
        <p:grpSpPr>
          <a:xfrm>
            <a:off x="5593717" y="1534605"/>
            <a:ext cx="6598283" cy="4030038"/>
            <a:chOff x="6623316" y="-1528039"/>
            <a:chExt cx="8943972" cy="5525061"/>
          </a:xfrm>
        </p:grpSpPr>
        <p:pic>
          <p:nvPicPr>
            <p:cNvPr id="7" name="Inhaltsplatzhalter 4">
              <a:extLst>
                <a:ext uri="{FF2B5EF4-FFF2-40B4-BE49-F238E27FC236}">
                  <a16:creationId xmlns:a16="http://schemas.microsoft.com/office/drawing/2014/main" id="{93E754C4-DED0-D924-B58C-E2C768BFE3C8}"/>
                </a:ext>
              </a:extLst>
            </p:cNvPr>
            <p:cNvPicPr>
              <a:picLocks noChangeAspect="1"/>
            </p:cNvPicPr>
            <p:nvPr/>
          </p:nvPicPr>
          <p:blipFill>
            <a:blip r:embed="rId3"/>
            <a:stretch>
              <a:fillRect/>
            </a:stretch>
          </p:blipFill>
          <p:spPr>
            <a:xfrm>
              <a:off x="6623316" y="-1528039"/>
              <a:ext cx="8943972" cy="5525061"/>
            </a:xfrm>
            <a:prstGeom prst="rect">
              <a:avLst/>
            </a:prstGeom>
            <a:ln>
              <a:solidFill>
                <a:schemeClr val="accent6"/>
              </a:solidFill>
            </a:ln>
          </p:spPr>
        </p:pic>
        <p:sp>
          <p:nvSpPr>
            <p:cNvPr id="8" name="Textfeld 7">
              <a:extLst>
                <a:ext uri="{FF2B5EF4-FFF2-40B4-BE49-F238E27FC236}">
                  <a16:creationId xmlns:a16="http://schemas.microsoft.com/office/drawing/2014/main" id="{4B4072CC-E710-7C02-EE9C-B9108840C257}"/>
                </a:ext>
              </a:extLst>
            </p:cNvPr>
            <p:cNvSpPr txBox="1"/>
            <p:nvPr/>
          </p:nvSpPr>
          <p:spPr>
            <a:xfrm>
              <a:off x="6623316" y="3667406"/>
              <a:ext cx="5754784" cy="329615"/>
            </a:xfrm>
            <a:prstGeom prst="rect">
              <a:avLst/>
            </a:prstGeom>
            <a:solidFill>
              <a:schemeClr val="bg1">
                <a:alpha val="77000"/>
              </a:schemeClr>
            </a:solidFill>
            <a:ln>
              <a:solidFill>
                <a:schemeClr val="accent6"/>
              </a:solidFill>
            </a:ln>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
        <p:nvSpPr>
          <p:cNvPr id="9" name="Textfeld 8">
            <a:extLst>
              <a:ext uri="{FF2B5EF4-FFF2-40B4-BE49-F238E27FC236}">
                <a16:creationId xmlns:a16="http://schemas.microsoft.com/office/drawing/2014/main" id="{499BE444-F9EF-CA83-5A60-CD30671BA320}"/>
              </a:ext>
            </a:extLst>
          </p:cNvPr>
          <p:cNvSpPr txBox="1"/>
          <p:nvPr/>
        </p:nvSpPr>
        <p:spPr>
          <a:xfrm>
            <a:off x="1874561" y="3617633"/>
            <a:ext cx="3166161" cy="646331"/>
          </a:xfrm>
          <a:prstGeom prst="rect">
            <a:avLst/>
          </a:prstGeom>
          <a:noFill/>
        </p:spPr>
        <p:txBody>
          <a:bodyPr wrap="square" rtlCol="0">
            <a:spAutoFit/>
          </a:bodyPr>
          <a:lstStyle/>
          <a:p>
            <a:r>
              <a:rPr lang="de-DE" dirty="0"/>
              <a:t>Fokus des Betrachters: Reichskanzler Adolf Hitler</a:t>
            </a:r>
          </a:p>
        </p:txBody>
      </p:sp>
      <p:sp>
        <p:nvSpPr>
          <p:cNvPr id="10" name="Textfeld 9">
            <a:extLst>
              <a:ext uri="{FF2B5EF4-FFF2-40B4-BE49-F238E27FC236}">
                <a16:creationId xmlns:a16="http://schemas.microsoft.com/office/drawing/2014/main" id="{BF2BEFD0-0CB0-532D-BC78-4425FF1D5A7A}"/>
              </a:ext>
            </a:extLst>
          </p:cNvPr>
          <p:cNvSpPr txBox="1"/>
          <p:nvPr/>
        </p:nvSpPr>
        <p:spPr>
          <a:xfrm>
            <a:off x="2232340" y="395291"/>
            <a:ext cx="2682186" cy="923330"/>
          </a:xfrm>
          <a:prstGeom prst="rect">
            <a:avLst/>
          </a:prstGeom>
          <a:noFill/>
        </p:spPr>
        <p:txBody>
          <a:bodyPr wrap="square" rtlCol="0">
            <a:spAutoFit/>
          </a:bodyPr>
          <a:lstStyle/>
          <a:p>
            <a:r>
              <a:rPr lang="de-DE" dirty="0"/>
              <a:t>Schutzreihe aus SS-Männern auf beiden Seiten des Mittelweges</a:t>
            </a:r>
          </a:p>
        </p:txBody>
      </p:sp>
      <p:sp>
        <p:nvSpPr>
          <p:cNvPr id="11" name="Textfeld 10">
            <a:extLst>
              <a:ext uri="{FF2B5EF4-FFF2-40B4-BE49-F238E27FC236}">
                <a16:creationId xmlns:a16="http://schemas.microsoft.com/office/drawing/2014/main" id="{289AA4DE-85D4-4099-1570-37B24A904B09}"/>
              </a:ext>
            </a:extLst>
          </p:cNvPr>
          <p:cNvSpPr txBox="1"/>
          <p:nvPr/>
        </p:nvSpPr>
        <p:spPr>
          <a:xfrm>
            <a:off x="7365989" y="363974"/>
            <a:ext cx="2286000" cy="646331"/>
          </a:xfrm>
          <a:prstGeom prst="rect">
            <a:avLst/>
          </a:prstGeom>
          <a:noFill/>
        </p:spPr>
        <p:txBody>
          <a:bodyPr wrap="square" rtlCol="0">
            <a:spAutoFit/>
          </a:bodyPr>
          <a:lstStyle/>
          <a:p>
            <a:r>
              <a:rPr lang="de-DE" dirty="0"/>
              <a:t>Ring aus Hakenkreuzfahnen</a:t>
            </a:r>
          </a:p>
        </p:txBody>
      </p:sp>
      <p:sp>
        <p:nvSpPr>
          <p:cNvPr id="12" name="Textfeld 11">
            <a:extLst>
              <a:ext uri="{FF2B5EF4-FFF2-40B4-BE49-F238E27FC236}">
                <a16:creationId xmlns:a16="http://schemas.microsoft.com/office/drawing/2014/main" id="{9945A8BC-212E-AB7D-9028-D784B88D8957}"/>
              </a:ext>
            </a:extLst>
          </p:cNvPr>
          <p:cNvSpPr txBox="1"/>
          <p:nvPr/>
        </p:nvSpPr>
        <p:spPr>
          <a:xfrm>
            <a:off x="9906000" y="533791"/>
            <a:ext cx="2286000" cy="646331"/>
          </a:xfrm>
          <a:prstGeom prst="rect">
            <a:avLst/>
          </a:prstGeom>
          <a:noFill/>
        </p:spPr>
        <p:txBody>
          <a:bodyPr wrap="square" rtlCol="0">
            <a:spAutoFit/>
          </a:bodyPr>
          <a:lstStyle/>
          <a:p>
            <a:r>
              <a:rPr lang="de-DE" dirty="0"/>
              <a:t>Teilnehmende machen Hitlergrüße</a:t>
            </a:r>
          </a:p>
        </p:txBody>
      </p:sp>
      <p:sp>
        <p:nvSpPr>
          <p:cNvPr id="13" name="Textfeld 12">
            <a:extLst>
              <a:ext uri="{FF2B5EF4-FFF2-40B4-BE49-F238E27FC236}">
                <a16:creationId xmlns:a16="http://schemas.microsoft.com/office/drawing/2014/main" id="{3C89D7E1-A44C-A703-A791-74A579D3AE3C}"/>
              </a:ext>
            </a:extLst>
          </p:cNvPr>
          <p:cNvSpPr txBox="1"/>
          <p:nvPr/>
        </p:nvSpPr>
        <p:spPr>
          <a:xfrm>
            <a:off x="1874561" y="4409322"/>
            <a:ext cx="3513910" cy="1200329"/>
          </a:xfrm>
          <a:prstGeom prst="rect">
            <a:avLst/>
          </a:prstGeom>
          <a:noFill/>
        </p:spPr>
        <p:txBody>
          <a:bodyPr wrap="square" rtlCol="0">
            <a:spAutoFit/>
          </a:bodyPr>
          <a:lstStyle/>
          <a:p>
            <a:r>
              <a:rPr lang="de-DE" dirty="0"/>
              <a:t>Begrüßung von Hitler durch jubelnde Frauen, die extra </a:t>
            </a:r>
          </a:p>
          <a:p>
            <a:r>
              <a:rPr lang="de-DE" dirty="0"/>
              <a:t>durch die Sicherheitsabsperrung gelassen wurden </a:t>
            </a:r>
          </a:p>
        </p:txBody>
      </p:sp>
      <p:sp>
        <p:nvSpPr>
          <p:cNvPr id="14" name="Textfeld 13">
            <a:extLst>
              <a:ext uri="{FF2B5EF4-FFF2-40B4-BE49-F238E27FC236}">
                <a16:creationId xmlns:a16="http://schemas.microsoft.com/office/drawing/2014/main" id="{115062E0-A688-F4B2-648F-FC26E801FCBD}"/>
              </a:ext>
            </a:extLst>
          </p:cNvPr>
          <p:cNvSpPr txBox="1"/>
          <p:nvPr/>
        </p:nvSpPr>
        <p:spPr>
          <a:xfrm>
            <a:off x="1874561" y="5699631"/>
            <a:ext cx="4377542" cy="923330"/>
          </a:xfrm>
          <a:prstGeom prst="rect">
            <a:avLst/>
          </a:prstGeom>
          <a:noFill/>
        </p:spPr>
        <p:txBody>
          <a:bodyPr wrap="square" rtlCol="0">
            <a:spAutoFit/>
          </a:bodyPr>
          <a:lstStyle/>
          <a:p>
            <a:r>
              <a:rPr lang="de-DE" dirty="0"/>
              <a:t>Foto vom Weg aufgenommen: </a:t>
            </a:r>
          </a:p>
          <a:p>
            <a:r>
              <a:rPr lang="de-DE" dirty="0"/>
              <a:t>Hinweis auf offiziellen Fotografen; </a:t>
            </a:r>
          </a:p>
          <a:p>
            <a:r>
              <a:rPr lang="de-DE" dirty="0"/>
              <a:t>weiterer Hinweis: hohe Fotoqualität</a:t>
            </a:r>
          </a:p>
        </p:txBody>
      </p:sp>
      <p:sp>
        <p:nvSpPr>
          <p:cNvPr id="15" name="Textfeld 14">
            <a:extLst>
              <a:ext uri="{FF2B5EF4-FFF2-40B4-BE49-F238E27FC236}">
                <a16:creationId xmlns:a16="http://schemas.microsoft.com/office/drawing/2014/main" id="{597B51FE-E833-FC21-9246-F51A4CCA704F}"/>
              </a:ext>
            </a:extLst>
          </p:cNvPr>
          <p:cNvSpPr txBox="1"/>
          <p:nvPr/>
        </p:nvSpPr>
        <p:spPr>
          <a:xfrm>
            <a:off x="1845366" y="2355984"/>
            <a:ext cx="3528456" cy="1200329"/>
          </a:xfrm>
          <a:prstGeom prst="rect">
            <a:avLst/>
          </a:prstGeom>
          <a:noFill/>
        </p:spPr>
        <p:txBody>
          <a:bodyPr wrap="square" rtlCol="0">
            <a:spAutoFit/>
          </a:bodyPr>
          <a:lstStyle/>
          <a:p>
            <a:r>
              <a:rPr lang="de-DE" dirty="0"/>
              <a:t>SS-Männer (erkennbar an schwarzer Uniform mit Hakenkreuzarmbinde) als Bodyguards für Hitler</a:t>
            </a:r>
          </a:p>
        </p:txBody>
      </p:sp>
      <p:sp>
        <p:nvSpPr>
          <p:cNvPr id="16" name="Textfeld 15">
            <a:extLst>
              <a:ext uri="{FF2B5EF4-FFF2-40B4-BE49-F238E27FC236}">
                <a16:creationId xmlns:a16="http://schemas.microsoft.com/office/drawing/2014/main" id="{0328E90D-C91F-87D0-D879-9AAC3264AFBF}"/>
              </a:ext>
            </a:extLst>
          </p:cNvPr>
          <p:cNvSpPr txBox="1"/>
          <p:nvPr/>
        </p:nvSpPr>
        <p:spPr>
          <a:xfrm>
            <a:off x="5418892" y="616632"/>
            <a:ext cx="1541418" cy="369332"/>
          </a:xfrm>
          <a:prstGeom prst="rect">
            <a:avLst/>
          </a:prstGeom>
          <a:noFill/>
        </p:spPr>
        <p:txBody>
          <a:bodyPr wrap="square" rtlCol="0">
            <a:spAutoFit/>
          </a:bodyPr>
          <a:lstStyle/>
          <a:p>
            <a:r>
              <a:rPr lang="de-DE" dirty="0"/>
              <a:t>Redetribüne</a:t>
            </a:r>
          </a:p>
        </p:txBody>
      </p:sp>
      <p:sp>
        <p:nvSpPr>
          <p:cNvPr id="17" name="Textfeld 16">
            <a:extLst>
              <a:ext uri="{FF2B5EF4-FFF2-40B4-BE49-F238E27FC236}">
                <a16:creationId xmlns:a16="http://schemas.microsoft.com/office/drawing/2014/main" id="{26B42CEF-9AC6-69FD-4A56-9F951EB0CFEC}"/>
              </a:ext>
            </a:extLst>
          </p:cNvPr>
          <p:cNvSpPr txBox="1"/>
          <p:nvPr/>
        </p:nvSpPr>
        <p:spPr>
          <a:xfrm>
            <a:off x="6189601" y="6222646"/>
            <a:ext cx="3513910" cy="369332"/>
          </a:xfrm>
          <a:prstGeom prst="rect">
            <a:avLst/>
          </a:prstGeom>
          <a:noFill/>
        </p:spPr>
        <p:txBody>
          <a:bodyPr wrap="square" rtlCol="0">
            <a:spAutoFit/>
          </a:bodyPr>
          <a:lstStyle/>
          <a:p>
            <a:r>
              <a:rPr lang="de-DE" dirty="0"/>
              <a:t>erhöht liegender Mittelweg</a:t>
            </a:r>
          </a:p>
        </p:txBody>
      </p:sp>
      <p:cxnSp>
        <p:nvCxnSpPr>
          <p:cNvPr id="19" name="Gerade Verbindung mit Pfeil 18">
            <a:extLst>
              <a:ext uri="{FF2B5EF4-FFF2-40B4-BE49-F238E27FC236}">
                <a16:creationId xmlns:a16="http://schemas.microsoft.com/office/drawing/2014/main" id="{D3895E85-D0BF-EEBE-9A87-34CE3AD9055A}"/>
              </a:ext>
            </a:extLst>
          </p:cNvPr>
          <p:cNvCxnSpPr>
            <a:cxnSpLocks/>
          </p:cNvCxnSpPr>
          <p:nvPr/>
        </p:nvCxnSpPr>
        <p:spPr>
          <a:xfrm>
            <a:off x="10807338" y="1242757"/>
            <a:ext cx="831668" cy="218624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4" name="Gerade Verbindung mit Pfeil 23">
            <a:extLst>
              <a:ext uri="{FF2B5EF4-FFF2-40B4-BE49-F238E27FC236}">
                <a16:creationId xmlns:a16="http://schemas.microsoft.com/office/drawing/2014/main" id="{E1EF48C2-669A-9484-3EE6-F60C1F57623C}"/>
              </a:ext>
            </a:extLst>
          </p:cNvPr>
          <p:cNvCxnSpPr>
            <a:cxnSpLocks/>
          </p:cNvCxnSpPr>
          <p:nvPr/>
        </p:nvCxnSpPr>
        <p:spPr>
          <a:xfrm>
            <a:off x="8411790" y="1180122"/>
            <a:ext cx="658958" cy="1155756"/>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6" name="Gerade Verbindung mit Pfeil 25">
            <a:extLst>
              <a:ext uri="{FF2B5EF4-FFF2-40B4-BE49-F238E27FC236}">
                <a16:creationId xmlns:a16="http://schemas.microsoft.com/office/drawing/2014/main" id="{725EFF03-EE35-F379-6EFE-A7498FA172BD}"/>
              </a:ext>
            </a:extLst>
          </p:cNvPr>
          <p:cNvCxnSpPr>
            <a:cxnSpLocks/>
          </p:cNvCxnSpPr>
          <p:nvPr/>
        </p:nvCxnSpPr>
        <p:spPr>
          <a:xfrm>
            <a:off x="6271313" y="1116802"/>
            <a:ext cx="220157" cy="1388868"/>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8" name="Gerade Verbindung mit Pfeil 27">
            <a:extLst>
              <a:ext uri="{FF2B5EF4-FFF2-40B4-BE49-F238E27FC236}">
                <a16:creationId xmlns:a16="http://schemas.microsoft.com/office/drawing/2014/main" id="{000353F8-A315-2420-1265-036E4F2301FD}"/>
              </a:ext>
            </a:extLst>
          </p:cNvPr>
          <p:cNvCxnSpPr>
            <a:cxnSpLocks/>
          </p:cNvCxnSpPr>
          <p:nvPr/>
        </p:nvCxnSpPr>
        <p:spPr>
          <a:xfrm>
            <a:off x="4130836" y="1397075"/>
            <a:ext cx="2250555" cy="167173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0" name="Gerade Verbindung mit Pfeil 29">
            <a:extLst>
              <a:ext uri="{FF2B5EF4-FFF2-40B4-BE49-F238E27FC236}">
                <a16:creationId xmlns:a16="http://schemas.microsoft.com/office/drawing/2014/main" id="{3923D3F2-0892-0571-ABAF-C20CD59FFA92}"/>
              </a:ext>
            </a:extLst>
          </p:cNvPr>
          <p:cNvCxnSpPr>
            <a:cxnSpLocks/>
          </p:cNvCxnSpPr>
          <p:nvPr/>
        </p:nvCxnSpPr>
        <p:spPr>
          <a:xfrm>
            <a:off x="4555342" y="3423897"/>
            <a:ext cx="2671391" cy="302914"/>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Gerade Verbindung mit Pfeil 32">
            <a:extLst>
              <a:ext uri="{FF2B5EF4-FFF2-40B4-BE49-F238E27FC236}">
                <a16:creationId xmlns:a16="http://schemas.microsoft.com/office/drawing/2014/main" id="{F61FBC4E-5012-3838-9DE0-62B13D65E6E3}"/>
              </a:ext>
            </a:extLst>
          </p:cNvPr>
          <p:cNvCxnSpPr>
            <a:cxnSpLocks/>
          </p:cNvCxnSpPr>
          <p:nvPr/>
        </p:nvCxnSpPr>
        <p:spPr>
          <a:xfrm>
            <a:off x="4702629" y="3957811"/>
            <a:ext cx="2448651" cy="9117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5" name="Gerade Verbindung mit Pfeil 34">
            <a:extLst>
              <a:ext uri="{FF2B5EF4-FFF2-40B4-BE49-F238E27FC236}">
                <a16:creationId xmlns:a16="http://schemas.microsoft.com/office/drawing/2014/main" id="{BA4150E1-F517-1891-9E03-46529261515A}"/>
              </a:ext>
            </a:extLst>
          </p:cNvPr>
          <p:cNvCxnSpPr>
            <a:cxnSpLocks/>
          </p:cNvCxnSpPr>
          <p:nvPr/>
        </p:nvCxnSpPr>
        <p:spPr>
          <a:xfrm>
            <a:off x="4930643" y="4542107"/>
            <a:ext cx="4592180" cy="108270"/>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0" name="Gerade Verbindung mit Pfeil 39">
            <a:extLst>
              <a:ext uri="{FF2B5EF4-FFF2-40B4-BE49-F238E27FC236}">
                <a16:creationId xmlns:a16="http://schemas.microsoft.com/office/drawing/2014/main" id="{9BB0CEF0-1F1D-A7BC-4F05-903E08774020}"/>
              </a:ext>
            </a:extLst>
          </p:cNvPr>
          <p:cNvCxnSpPr>
            <a:cxnSpLocks/>
          </p:cNvCxnSpPr>
          <p:nvPr/>
        </p:nvCxnSpPr>
        <p:spPr>
          <a:xfrm flipV="1">
            <a:off x="5423190" y="4832168"/>
            <a:ext cx="1260480" cy="1163131"/>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3" name="Gerade Verbindung mit Pfeil 42">
            <a:extLst>
              <a:ext uri="{FF2B5EF4-FFF2-40B4-BE49-F238E27FC236}">
                <a16:creationId xmlns:a16="http://schemas.microsoft.com/office/drawing/2014/main" id="{7E280935-3E2E-35D7-0C43-293653B78267}"/>
              </a:ext>
            </a:extLst>
          </p:cNvPr>
          <p:cNvCxnSpPr>
            <a:cxnSpLocks/>
          </p:cNvCxnSpPr>
          <p:nvPr/>
        </p:nvCxnSpPr>
        <p:spPr>
          <a:xfrm flipH="1" flipV="1">
            <a:off x="6960310" y="4928024"/>
            <a:ext cx="386434" cy="126363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47" name="Textfeld 46">
            <a:extLst>
              <a:ext uri="{FF2B5EF4-FFF2-40B4-BE49-F238E27FC236}">
                <a16:creationId xmlns:a16="http://schemas.microsoft.com/office/drawing/2014/main" id="{59BB6B15-6339-ADFF-A802-8526F559ADB3}"/>
              </a:ext>
            </a:extLst>
          </p:cNvPr>
          <p:cNvSpPr txBox="1"/>
          <p:nvPr/>
        </p:nvSpPr>
        <p:spPr>
          <a:xfrm>
            <a:off x="1881038" y="1394972"/>
            <a:ext cx="2579277" cy="923330"/>
          </a:xfrm>
          <a:prstGeom prst="rect">
            <a:avLst/>
          </a:prstGeom>
          <a:noFill/>
        </p:spPr>
        <p:txBody>
          <a:bodyPr wrap="square" rtlCol="0">
            <a:spAutoFit/>
          </a:bodyPr>
          <a:lstStyle/>
          <a:p>
            <a:r>
              <a:rPr lang="de-DE" dirty="0"/>
              <a:t>Parteimitglieder der NSDAP (erkennbar an heller Uniform)</a:t>
            </a:r>
          </a:p>
        </p:txBody>
      </p:sp>
      <p:cxnSp>
        <p:nvCxnSpPr>
          <p:cNvPr id="49" name="Gerade Verbindung mit Pfeil 48">
            <a:extLst>
              <a:ext uri="{FF2B5EF4-FFF2-40B4-BE49-F238E27FC236}">
                <a16:creationId xmlns:a16="http://schemas.microsoft.com/office/drawing/2014/main" id="{81E6FBD5-BC49-79F7-FD52-C7A2EA9B7736}"/>
              </a:ext>
            </a:extLst>
          </p:cNvPr>
          <p:cNvCxnSpPr>
            <a:cxnSpLocks/>
          </p:cNvCxnSpPr>
          <p:nvPr/>
        </p:nvCxnSpPr>
        <p:spPr>
          <a:xfrm>
            <a:off x="4294553" y="1965743"/>
            <a:ext cx="1996275" cy="1484305"/>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748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B659E-04CD-D8CE-FD5B-A50D018F4D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5A988ED-5BEB-57F4-FC47-92C178858039}"/>
              </a:ext>
            </a:extLst>
          </p:cNvPr>
          <p:cNvSpPr>
            <a:spLocks noGrp="1"/>
          </p:cNvSpPr>
          <p:nvPr>
            <p:ph type="title"/>
          </p:nvPr>
        </p:nvSpPr>
        <p:spPr/>
        <p:txBody>
          <a:bodyPr/>
          <a:lstStyle/>
          <a:p>
            <a:r>
              <a:rPr lang="de-DE" dirty="0"/>
              <a:t>Vorläufiges Fazit: </a:t>
            </a:r>
            <a:br>
              <a:rPr lang="de-DE" dirty="0"/>
            </a:br>
            <a:r>
              <a:rPr lang="de-DE" dirty="0"/>
              <a:t>Volksfest oder Führerkult? </a:t>
            </a:r>
          </a:p>
        </p:txBody>
      </p:sp>
      <p:sp>
        <p:nvSpPr>
          <p:cNvPr id="4" name="Inhaltsplatzhalter 2">
            <a:extLst>
              <a:ext uri="{FF2B5EF4-FFF2-40B4-BE49-F238E27FC236}">
                <a16:creationId xmlns:a16="http://schemas.microsoft.com/office/drawing/2014/main" id="{DCC2BB46-8444-A470-C15F-C6517967A93E}"/>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156050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Bückeberg Corporate Design">
      <a:dk1>
        <a:srgbClr val="000000"/>
      </a:dk1>
      <a:lt1>
        <a:srgbClr val="FFFFFF"/>
      </a:lt1>
      <a:dk2>
        <a:srgbClr val="0E2841"/>
      </a:dk2>
      <a:lt2>
        <a:srgbClr val="FFFFFF"/>
      </a:lt2>
      <a:accent1>
        <a:srgbClr val="91A87F"/>
      </a:accent1>
      <a:accent2>
        <a:srgbClr val="91A87F"/>
      </a:accent2>
      <a:accent3>
        <a:srgbClr val="868786"/>
      </a:accent3>
      <a:accent4>
        <a:srgbClr val="868786"/>
      </a:accent4>
      <a:accent5>
        <a:srgbClr val="000000"/>
      </a:accent5>
      <a:accent6>
        <a:srgbClr val="0000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3296</Words>
  <Application>Microsoft Macintosh PowerPoint</Application>
  <PresentationFormat>Breitbild</PresentationFormat>
  <Paragraphs>305</Paragraphs>
  <Slides>45</Slides>
  <Notes>39</Notes>
  <HiddenSlides>0</HiddenSlides>
  <MMClips>4</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45</vt:i4>
      </vt:variant>
    </vt:vector>
  </HeadingPairs>
  <TitlesOfParts>
    <vt:vector size="50" baseType="lpstr">
      <vt:lpstr>Aptos</vt:lpstr>
      <vt:lpstr>Arial</vt:lpstr>
      <vt:lpstr>Helvetica Neue</vt:lpstr>
      <vt:lpstr>Wingdings</vt:lpstr>
      <vt:lpstr>Office</vt:lpstr>
      <vt:lpstr>  Verführung, Überzeugung, Zwang?</vt:lpstr>
      <vt:lpstr>Was verbindet ihr mit dem „Erntedankfest“?</vt:lpstr>
      <vt:lpstr>Reichserntedankfest im Nationalsozialismus </vt:lpstr>
      <vt:lpstr>Volksfest oder Führerkult: Worum ging es beim Reichserntedankfest?</vt:lpstr>
      <vt:lpstr>PowerPoint-Präsentation</vt:lpstr>
      <vt:lpstr>Aufgabe</vt:lpstr>
      <vt:lpstr>PowerPoint-Präsentation</vt:lpstr>
      <vt:lpstr>PowerPoint-Präsentation</vt:lpstr>
      <vt:lpstr>Vorläufiges Fazit:  Volksfest oder Führerkult? </vt:lpstr>
      <vt:lpstr>Vorläufiges Fazit:  Ernte Bauern, Propaganda? </vt:lpstr>
      <vt:lpstr>Exkursion </vt:lpstr>
      <vt:lpstr>  Verführung, Überzeugung, Zwang?</vt:lpstr>
      <vt:lpstr>Was verbindet ihr mit dem „Erntedankfest“?</vt:lpstr>
      <vt:lpstr>Reichserntedankfest im Nationalsozialismus </vt:lpstr>
      <vt:lpstr>Volksfest oder Führerkult: Worum ging es beim Reichserntedankfest?</vt:lpstr>
      <vt:lpstr>PowerPoint-Präsentation</vt:lpstr>
      <vt:lpstr>PowerPoint-Präsentation</vt:lpstr>
      <vt:lpstr>Aufgabe</vt:lpstr>
      <vt:lpstr>PowerPoint-Präsentation</vt:lpstr>
      <vt:lpstr>PowerPoint-Präsentation</vt:lpstr>
      <vt:lpstr>Vorläufiges Fazit:  Volksfest oder Führerkult? </vt:lpstr>
      <vt:lpstr>Vorläufiges Fazit:  Ernte Bauern, Propaganda? </vt:lpstr>
      <vt:lpstr>Exkursion </vt:lpstr>
      <vt:lpstr>PowerPoint-Präsentation</vt:lpstr>
      <vt:lpstr>Was verbindet ihr mit dem „Erntedankfest“?</vt:lpstr>
      <vt:lpstr>PowerPoint-Präsentation</vt:lpstr>
      <vt:lpstr>Welchen Eindruck bekommt ihr von der Veranstaltung, wenn ihr diesen Fernsehbeitrag vom Reichserntedankfest seht?  Was fällt euch auf?</vt:lpstr>
      <vt:lpstr>Volksfest oder Führerkult: Worum ging es beim Reichserntedankfest?</vt:lpstr>
      <vt:lpstr>Reichserntedankfest im Nationalsozialismus </vt:lpstr>
      <vt:lpstr>Aufgabe</vt:lpstr>
      <vt:lpstr>Besprechung</vt:lpstr>
      <vt:lpstr>Vorläufiges Fazit:  Ernte Bauern, Propaganda? </vt:lpstr>
      <vt:lpstr>Vorläufiges Fazit:  Volksfest oder Führerkult? </vt:lpstr>
      <vt:lpstr>Exkursion </vt:lpstr>
      <vt:lpstr>PowerPoint-Präsentation</vt:lpstr>
      <vt:lpstr>Was verbindet ihr mit dem „Erntedankfest“?</vt:lpstr>
      <vt:lpstr>PowerPoint-Präsentation</vt:lpstr>
      <vt:lpstr>Welchen Eindruck bekommt ihr von der Veranstaltung, wenn ihr diesen Fernsehbeitrag vom Reichserntedankfest seht?  Was fällt euch auf?</vt:lpstr>
      <vt:lpstr>Volksfest oder Führerkult: Worum ging es beim Reichserntedankfest?</vt:lpstr>
      <vt:lpstr>Reichserntedankfest im Nationalsozialismus </vt:lpstr>
      <vt:lpstr>Aufgabe</vt:lpstr>
      <vt:lpstr>Besprechung</vt:lpstr>
      <vt:lpstr>Vorläufiges Fazit:  Ernte Bauern, Propaganda? </vt:lpstr>
      <vt:lpstr>Vorläufiges Fazit:  Volksfest oder Führerkult? </vt:lpstr>
      <vt:lpstr>Exkursion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Hoffmann, Ann-Kathrin</dc:creator>
  <cp:lastModifiedBy>Hoffmann, Ann-Kathrin</cp:lastModifiedBy>
  <cp:revision>19</cp:revision>
  <dcterms:created xsi:type="dcterms:W3CDTF">2024-08-16T07:22:28Z</dcterms:created>
  <dcterms:modified xsi:type="dcterms:W3CDTF">2024-11-25T11:53:54Z</dcterms:modified>
</cp:coreProperties>
</file>